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Old Standard TT"/>
      <p:regular r:id="rId17"/>
      <p:bold r:id="rId18"/>
      <p: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OldStandardTT-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ldStandardTT-italic.fntdata"/><Relationship Id="rId6" Type="http://schemas.openxmlformats.org/officeDocument/2006/relationships/slide" Target="slides/slide1.xml"/><Relationship Id="rId18" Type="http://schemas.openxmlformats.org/officeDocument/2006/relationships/font" Target="fonts/OldStandardTT-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f7347b73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f7347b73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f7347b73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f7347b73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f141e9c8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f141e9c8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f141e9c8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f141e9c8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f141e9c8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f141e9c8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af7347b7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af7347b7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f7347b73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f7347b73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f7347b73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f7347b73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af7347b73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af7347b73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f7347b73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f7347b73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BABY HEART</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Navsangeet Kaur</a:t>
            </a:r>
            <a:endParaRPr/>
          </a:p>
        </p:txBody>
      </p:sp>
      <p:pic>
        <p:nvPicPr>
          <p:cNvPr id="61" name="Google Shape;61;p13"/>
          <p:cNvPicPr preferRelativeResize="0"/>
          <p:nvPr/>
        </p:nvPicPr>
        <p:blipFill>
          <a:blip r:embed="rId3">
            <a:alphaModFix/>
          </a:blip>
          <a:stretch>
            <a:fillRect/>
          </a:stretch>
        </p:blipFill>
        <p:spPr>
          <a:xfrm>
            <a:off x="4829725" y="1716550"/>
            <a:ext cx="4314275" cy="34269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ctrTitle"/>
          </p:nvPr>
        </p:nvSpPr>
        <p:spPr>
          <a:xfrm>
            <a:off x="512700" y="108525"/>
            <a:ext cx="3899700" cy="56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 </a:t>
            </a:r>
            <a:endParaRPr/>
          </a:p>
        </p:txBody>
      </p:sp>
      <p:sp>
        <p:nvSpPr>
          <p:cNvPr id="124" name="Google Shape;124;p22"/>
          <p:cNvSpPr txBox="1"/>
          <p:nvPr>
            <p:ph idx="1" type="subTitle"/>
          </p:nvPr>
        </p:nvSpPr>
        <p:spPr>
          <a:xfrm>
            <a:off x="155600" y="726150"/>
            <a:ext cx="4425300" cy="427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rPr>
              <a:t>The implementation went well. I made a implementation plan structure which includes list of project tasks such as documentation, architecture and design, implementation, testing, outputs, and </a:t>
            </a:r>
            <a:r>
              <a:rPr lang="en" sz="1500">
                <a:solidFill>
                  <a:srgbClr val="FFFFFF"/>
                </a:solidFill>
              </a:rPr>
              <a:t>improvements. It also includes priority tasks and indicate the milestones tasks. </a:t>
            </a:r>
            <a:endParaRPr sz="1500">
              <a:solidFill>
                <a:srgbClr val="FFFFFF"/>
              </a:solidFill>
            </a:endParaRPr>
          </a:p>
          <a:p>
            <a:pPr indent="457200" lvl="0" marL="0" rtl="0" algn="l">
              <a:spcBef>
                <a:spcPts val="0"/>
              </a:spcBef>
              <a:spcAft>
                <a:spcPts val="0"/>
              </a:spcAft>
              <a:buNone/>
            </a:pPr>
            <a:r>
              <a:rPr lang="en" sz="1500">
                <a:solidFill>
                  <a:srgbClr val="FFFFFF"/>
                </a:solidFill>
              </a:rPr>
              <a:t>The tasks have the dates that indicate starting and ending dates for specific tasks and the actual completion date, and tasks status. Firstly, I gathered ideas, collected business requirements, and prepared project charter that includes the background of the similar system, objective and goals of the system, budget and resources, and project scope. </a:t>
            </a:r>
            <a:endParaRPr sz="1500">
              <a:solidFill>
                <a:srgbClr val="FFFFFF"/>
              </a:solidFill>
            </a:endParaRPr>
          </a:p>
          <a:p>
            <a:pPr indent="457200" lvl="0" marL="0" rtl="0" algn="l">
              <a:spcBef>
                <a:spcPts val="0"/>
              </a:spcBef>
              <a:spcAft>
                <a:spcPts val="0"/>
              </a:spcAft>
              <a:buNone/>
            </a:pPr>
            <a:r>
              <a:rPr lang="en" sz="1500">
                <a:solidFill>
                  <a:srgbClr val="FFFFFF"/>
                </a:solidFill>
              </a:rPr>
              <a:t>The above structure plan helped me to do the implementation accurately without missing any tasks and have the specifics in mind and prevent scope creep.</a:t>
            </a:r>
            <a:endParaRPr sz="1500">
              <a:solidFill>
                <a:srgbClr val="FFFFFF"/>
              </a:solidFill>
            </a:endParaRPr>
          </a:p>
        </p:txBody>
      </p:sp>
      <p:sp>
        <p:nvSpPr>
          <p:cNvPr id="125" name="Google Shape;125;p22"/>
          <p:cNvSpPr txBox="1"/>
          <p:nvPr/>
        </p:nvSpPr>
        <p:spPr>
          <a:xfrm>
            <a:off x="4927375" y="-60525"/>
            <a:ext cx="3673800" cy="5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latin typeface="Old Standard TT"/>
                <a:ea typeface="Old Standard TT"/>
                <a:cs typeface="Old Standard TT"/>
                <a:sym typeface="Old Standard TT"/>
              </a:rPr>
              <a:t>Sample Output</a:t>
            </a:r>
            <a:endParaRPr sz="4200">
              <a:solidFill>
                <a:srgbClr val="FFFFFF"/>
              </a:solidFill>
              <a:latin typeface="Old Standard TT"/>
              <a:ea typeface="Old Standard TT"/>
              <a:cs typeface="Old Standard TT"/>
              <a:sym typeface="Old Standard TT"/>
            </a:endParaRPr>
          </a:p>
        </p:txBody>
      </p:sp>
      <p:sp>
        <p:nvSpPr>
          <p:cNvPr id="126" name="Google Shape;126;p22"/>
          <p:cNvSpPr txBox="1"/>
          <p:nvPr/>
        </p:nvSpPr>
        <p:spPr>
          <a:xfrm>
            <a:off x="4625500" y="549000"/>
            <a:ext cx="4572300" cy="32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latin typeface="Old Standard TT"/>
                <a:ea typeface="Old Standard TT"/>
                <a:cs typeface="Old Standard TT"/>
                <a:sym typeface="Old Standard TT"/>
              </a:rPr>
              <a:t>The sample output that the system will produce is the visual heartbeat waves of the mother which is 80-90 beats/minute as well her baby.</a:t>
            </a:r>
            <a:endParaRPr sz="1300">
              <a:latin typeface="Old Standard TT"/>
              <a:ea typeface="Old Standard TT"/>
              <a:cs typeface="Old Standard TT"/>
              <a:sym typeface="Old Standard TT"/>
            </a:endParaRPr>
          </a:p>
          <a:p>
            <a:pPr indent="457200" lvl="0" marL="0" rtl="0" algn="l">
              <a:spcBef>
                <a:spcPts val="0"/>
              </a:spcBef>
              <a:spcAft>
                <a:spcPts val="0"/>
              </a:spcAft>
              <a:buNone/>
            </a:pPr>
            <a:r>
              <a:rPr lang="en" sz="1300">
                <a:latin typeface="Old Standard TT"/>
                <a:ea typeface="Old Standard TT"/>
                <a:cs typeface="Old Standard TT"/>
                <a:sym typeface="Old Standard TT"/>
              </a:rPr>
              <a:t>The  second output that the system </a:t>
            </a:r>
            <a:endParaRPr sz="1300">
              <a:latin typeface="Old Standard TT"/>
              <a:ea typeface="Old Standard TT"/>
              <a:cs typeface="Old Standard TT"/>
              <a:sym typeface="Old Standard TT"/>
            </a:endParaRPr>
          </a:p>
          <a:p>
            <a:pPr indent="0" lvl="0" marL="0" rtl="0" algn="l">
              <a:spcBef>
                <a:spcPts val="0"/>
              </a:spcBef>
              <a:spcAft>
                <a:spcPts val="0"/>
              </a:spcAft>
              <a:buNone/>
            </a:pPr>
            <a:r>
              <a:rPr lang="en" sz="1300">
                <a:solidFill>
                  <a:srgbClr val="FFFFFF"/>
                </a:solidFill>
                <a:latin typeface="Old Standard TT"/>
                <a:ea typeface="Old Standard TT"/>
                <a:cs typeface="Old Standard TT"/>
                <a:sym typeface="Old Standard TT"/>
              </a:rPr>
              <a:t>will produce along with the visual is the audio of the baby’s heartbeat per second. </a:t>
            </a:r>
            <a:endParaRPr sz="1300">
              <a:solidFill>
                <a:srgbClr val="FFFFFF"/>
              </a:solidFill>
              <a:latin typeface="Old Standard TT"/>
              <a:ea typeface="Old Standard TT"/>
              <a:cs typeface="Old Standard TT"/>
              <a:sym typeface="Old Standard TT"/>
            </a:endParaRPr>
          </a:p>
          <a:p>
            <a:pPr indent="0" lvl="0" marL="0" rtl="0" algn="ctr">
              <a:spcBef>
                <a:spcPts val="0"/>
              </a:spcBef>
              <a:spcAft>
                <a:spcPts val="0"/>
              </a:spcAft>
              <a:buNone/>
            </a:pPr>
            <a:r>
              <a:rPr lang="en" sz="1300">
                <a:solidFill>
                  <a:srgbClr val="FFFFFF"/>
                </a:solidFill>
                <a:latin typeface="Old Standard TT"/>
                <a:ea typeface="Old Standard TT"/>
                <a:cs typeface="Old Standard TT"/>
                <a:sym typeface="Old Standard TT"/>
              </a:rPr>
              <a:t>	Otherwise,</a:t>
            </a:r>
            <a:endParaRPr sz="13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rPr lang="en" sz="1300">
                <a:solidFill>
                  <a:srgbClr val="FFFFFF"/>
                </a:solidFill>
                <a:latin typeface="Old Standard TT"/>
                <a:ea typeface="Old Standard TT"/>
                <a:cs typeface="Old Standard TT"/>
                <a:sym typeface="Old Standard TT"/>
              </a:rPr>
              <a:t>The system will display message “No heartbeat detected” in case of the baby’s heartbeat is not detected which should be about 80-85 beats per minute the first month, 120-180 beats/minute in the mid-pregnancy, and 175 beats/minute during the beginning of 9th month.</a:t>
            </a:r>
            <a:endParaRPr sz="1300">
              <a:solidFill>
                <a:srgbClr val="FFFFFF"/>
              </a:solidFill>
              <a:latin typeface="Old Standard TT"/>
              <a:ea typeface="Old Standard TT"/>
              <a:cs typeface="Old Standard TT"/>
              <a:sym typeface="Old Standard TT"/>
            </a:endParaRPr>
          </a:p>
          <a:p>
            <a:pPr indent="457200" lvl="0" marL="0" rtl="0" algn="l">
              <a:spcBef>
                <a:spcPts val="0"/>
              </a:spcBef>
              <a:spcAft>
                <a:spcPts val="0"/>
              </a:spcAft>
              <a:buNone/>
            </a:pPr>
            <a:r>
              <a:rPr lang="en" sz="1300">
                <a:solidFill>
                  <a:srgbClr val="FFFFFF"/>
                </a:solidFill>
                <a:latin typeface="Old Standard TT"/>
                <a:ea typeface="Old Standard TT"/>
                <a:cs typeface="Old Standard TT"/>
                <a:sym typeface="Old Standard TT"/>
              </a:rPr>
              <a:t>OR, the system will display “abnormal heart rate, consult doctor” when the baby’s heartbeat drops or increases than normal.</a:t>
            </a:r>
            <a:endParaRPr sz="13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t/>
            </a:r>
            <a:endParaRPr sz="1300">
              <a:solidFill>
                <a:srgbClr val="FFFFFF"/>
              </a:solidFill>
              <a:latin typeface="Old Standard TT"/>
              <a:ea typeface="Old Standard TT"/>
              <a:cs typeface="Old Standard TT"/>
              <a:sym typeface="Old Standard TT"/>
            </a:endParaRPr>
          </a:p>
        </p:txBody>
      </p:sp>
      <p:pic>
        <p:nvPicPr>
          <p:cNvPr id="127" name="Google Shape;127;p22"/>
          <p:cNvPicPr preferRelativeResize="0"/>
          <p:nvPr/>
        </p:nvPicPr>
        <p:blipFill>
          <a:blip r:embed="rId3">
            <a:alphaModFix/>
          </a:blip>
          <a:stretch>
            <a:fillRect/>
          </a:stretch>
        </p:blipFill>
        <p:spPr>
          <a:xfrm>
            <a:off x="6673575" y="3648000"/>
            <a:ext cx="2470426" cy="1486750"/>
          </a:xfrm>
          <a:prstGeom prst="rect">
            <a:avLst/>
          </a:prstGeom>
          <a:noFill/>
          <a:ln>
            <a:noFill/>
          </a:ln>
        </p:spPr>
      </p:pic>
      <p:pic>
        <p:nvPicPr>
          <p:cNvPr id="128" name="Google Shape;128;p22"/>
          <p:cNvPicPr preferRelativeResize="0"/>
          <p:nvPr/>
        </p:nvPicPr>
        <p:blipFill>
          <a:blip r:embed="rId4">
            <a:alphaModFix/>
          </a:blip>
          <a:stretch>
            <a:fillRect/>
          </a:stretch>
        </p:blipFill>
        <p:spPr>
          <a:xfrm>
            <a:off x="4572000" y="3648000"/>
            <a:ext cx="2101575" cy="1486750"/>
          </a:xfrm>
          <a:prstGeom prst="rect">
            <a:avLst/>
          </a:prstGeom>
          <a:noFill/>
          <a:ln>
            <a:noFill/>
          </a:ln>
        </p:spPr>
      </p:pic>
      <p:cxnSp>
        <p:nvCxnSpPr>
          <p:cNvPr id="129" name="Google Shape;129;p22"/>
          <p:cNvCxnSpPr/>
          <p:nvPr/>
        </p:nvCxnSpPr>
        <p:spPr>
          <a:xfrm rot="10800000">
            <a:off x="4555700" y="-150"/>
            <a:ext cx="8700" cy="51351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0" y="134625"/>
            <a:ext cx="3368400" cy="7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Accomplished</a:t>
            </a:r>
            <a:endParaRPr/>
          </a:p>
        </p:txBody>
      </p:sp>
      <p:sp>
        <p:nvSpPr>
          <p:cNvPr id="135" name="Google Shape;135;p23"/>
          <p:cNvSpPr txBox="1"/>
          <p:nvPr>
            <p:ph idx="1" type="subTitle"/>
          </p:nvPr>
        </p:nvSpPr>
        <p:spPr>
          <a:xfrm>
            <a:off x="78150" y="967050"/>
            <a:ext cx="3368400" cy="3268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t>I succeeded in getting the outputs that I expected when the data was detected as well as when the data was missing of both mother and the fetus. </a:t>
            </a:r>
            <a:endParaRPr sz="1700"/>
          </a:p>
          <a:p>
            <a:pPr indent="457200" lvl="0" marL="0" rtl="0" algn="l">
              <a:spcBef>
                <a:spcPts val="0"/>
              </a:spcBef>
              <a:spcAft>
                <a:spcPts val="0"/>
              </a:spcAft>
              <a:buNone/>
            </a:pPr>
            <a:r>
              <a:rPr lang="en" sz="1700"/>
              <a:t>Also, the data was available for viewing as well as downloading and printing.</a:t>
            </a:r>
            <a:endParaRPr sz="1700"/>
          </a:p>
          <a:p>
            <a:pPr indent="457200" lvl="0" marL="0" rtl="0" algn="l">
              <a:spcBef>
                <a:spcPts val="0"/>
              </a:spcBef>
              <a:spcAft>
                <a:spcPts val="0"/>
              </a:spcAft>
              <a:buNone/>
            </a:pPr>
            <a:r>
              <a:rPr lang="en" sz="1700"/>
              <a:t>Moreover, the system was available remotely so the system, data, record, and information  could be accessed anywhere.</a:t>
            </a:r>
            <a:endParaRPr sz="1700"/>
          </a:p>
        </p:txBody>
      </p:sp>
      <p:sp>
        <p:nvSpPr>
          <p:cNvPr id="136" name="Google Shape;136;p23"/>
          <p:cNvSpPr txBox="1"/>
          <p:nvPr/>
        </p:nvSpPr>
        <p:spPr>
          <a:xfrm>
            <a:off x="3591900" y="68750"/>
            <a:ext cx="2331300" cy="6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200">
                <a:latin typeface="Old Standard TT"/>
                <a:ea typeface="Old Standard TT"/>
                <a:cs typeface="Old Standard TT"/>
                <a:sym typeface="Old Standard TT"/>
              </a:rPr>
              <a:t>Fa</a:t>
            </a:r>
            <a:r>
              <a:rPr lang="en" sz="4200">
                <a:solidFill>
                  <a:srgbClr val="FFFFFF"/>
                </a:solidFill>
                <a:latin typeface="Old Standard TT"/>
                <a:ea typeface="Old Standard TT"/>
                <a:cs typeface="Old Standard TT"/>
                <a:sym typeface="Old Standard TT"/>
              </a:rPr>
              <a:t>ilure</a:t>
            </a:r>
            <a:endParaRPr sz="4200">
              <a:solidFill>
                <a:srgbClr val="FFFFFF"/>
              </a:solidFill>
              <a:latin typeface="Old Standard TT"/>
              <a:ea typeface="Old Standard TT"/>
              <a:cs typeface="Old Standard TT"/>
              <a:sym typeface="Old Standard TT"/>
            </a:endParaRPr>
          </a:p>
        </p:txBody>
      </p:sp>
      <p:sp>
        <p:nvSpPr>
          <p:cNvPr id="137" name="Google Shape;137;p23"/>
          <p:cNvSpPr txBox="1"/>
          <p:nvPr/>
        </p:nvSpPr>
        <p:spPr>
          <a:xfrm>
            <a:off x="3431875" y="983625"/>
            <a:ext cx="2809500" cy="17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ld Standard TT"/>
                <a:ea typeface="Old Standard TT"/>
                <a:cs typeface="Old Standard TT"/>
                <a:sym typeface="Old Standard TT"/>
              </a:rPr>
              <a:t>I failed in f</a:t>
            </a:r>
            <a:r>
              <a:rPr lang="en" sz="1700">
                <a:solidFill>
                  <a:srgbClr val="FFFFFF"/>
                </a:solidFill>
                <a:latin typeface="Old Standard TT"/>
                <a:ea typeface="Old Standard TT"/>
                <a:cs typeface="Old Standard TT"/>
                <a:sym typeface="Old Standard TT"/>
              </a:rPr>
              <a:t>itting the whole </a:t>
            </a:r>
            <a:r>
              <a:rPr lang="en" sz="1700">
                <a:latin typeface="Old Standard TT"/>
                <a:ea typeface="Old Standard TT"/>
                <a:cs typeface="Old Standard TT"/>
                <a:sym typeface="Old Standard TT"/>
              </a:rPr>
              <a:t>output of 9</a:t>
            </a:r>
            <a:r>
              <a:rPr lang="en" sz="1700">
                <a:solidFill>
                  <a:srgbClr val="FFFFFF"/>
                </a:solidFill>
                <a:latin typeface="Old Standard TT"/>
                <a:ea typeface="Old Standard TT"/>
                <a:cs typeface="Old Standard TT"/>
                <a:sym typeface="Old Standard TT"/>
              </a:rPr>
              <a:t> months in the </a:t>
            </a:r>
            <a:r>
              <a:rPr lang="en" sz="1700">
                <a:latin typeface="Old Standard TT"/>
                <a:ea typeface="Old Standard TT"/>
                <a:cs typeface="Old Standard TT"/>
                <a:sym typeface="Old Standard TT"/>
              </a:rPr>
              <a:t>storage. </a:t>
            </a:r>
            <a:endParaRPr sz="1700">
              <a:latin typeface="Old Standard TT"/>
              <a:ea typeface="Old Standard TT"/>
              <a:cs typeface="Old Standard TT"/>
              <a:sym typeface="Old Standard TT"/>
            </a:endParaRPr>
          </a:p>
          <a:p>
            <a:pPr indent="0" lvl="0" marL="0" rtl="0" algn="l">
              <a:spcBef>
                <a:spcPts val="0"/>
              </a:spcBef>
              <a:spcAft>
                <a:spcPts val="0"/>
              </a:spcAft>
              <a:buNone/>
            </a:pPr>
            <a:r>
              <a:rPr lang="en" sz="1700">
                <a:latin typeface="Old Standard TT"/>
                <a:ea typeface="Old Standard TT"/>
                <a:cs typeface="Old Standard TT"/>
                <a:sym typeface="Old Standard TT"/>
              </a:rPr>
              <a:t>The other t</a:t>
            </a:r>
            <a:r>
              <a:rPr lang="en" sz="1700">
                <a:solidFill>
                  <a:srgbClr val="FFFFFF"/>
                </a:solidFill>
                <a:latin typeface="Old Standard TT"/>
                <a:ea typeface="Old Standard TT"/>
                <a:cs typeface="Old Standard TT"/>
                <a:sym typeface="Old Standard TT"/>
              </a:rPr>
              <a:t>hing is the </a:t>
            </a:r>
            <a:r>
              <a:rPr lang="en" sz="1700">
                <a:latin typeface="Old Standard TT"/>
                <a:ea typeface="Old Standard TT"/>
                <a:cs typeface="Old Standard TT"/>
                <a:sym typeface="Old Standard TT"/>
              </a:rPr>
              <a:t>unavailable </a:t>
            </a:r>
            <a:r>
              <a:rPr lang="en" sz="1700">
                <a:solidFill>
                  <a:srgbClr val="FFFFFF"/>
                </a:solidFill>
                <a:latin typeface="Old Standard TT"/>
                <a:ea typeface="Old Standard TT"/>
                <a:cs typeface="Old Standard TT"/>
                <a:sym typeface="Old Standard TT"/>
              </a:rPr>
              <a:t>hardware. </a:t>
            </a:r>
            <a:endParaRPr sz="1700">
              <a:solidFill>
                <a:srgbClr val="FFFFFF"/>
              </a:solidFill>
              <a:latin typeface="Old Standard TT"/>
              <a:ea typeface="Old Standard TT"/>
              <a:cs typeface="Old Standard TT"/>
              <a:sym typeface="Old Standard TT"/>
            </a:endParaRPr>
          </a:p>
        </p:txBody>
      </p:sp>
      <p:sp>
        <p:nvSpPr>
          <p:cNvPr id="138" name="Google Shape;138;p23"/>
          <p:cNvSpPr txBox="1"/>
          <p:nvPr/>
        </p:nvSpPr>
        <p:spPr>
          <a:xfrm>
            <a:off x="6020700" y="68750"/>
            <a:ext cx="33240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latin typeface="Old Standard TT"/>
                <a:ea typeface="Old Standard TT"/>
                <a:cs typeface="Old Standard TT"/>
                <a:sym typeface="Old Standard TT"/>
              </a:rPr>
              <a:t>Improvement</a:t>
            </a:r>
            <a:endParaRPr sz="4200">
              <a:solidFill>
                <a:srgbClr val="FFFFFF"/>
              </a:solidFill>
              <a:latin typeface="Old Standard TT"/>
              <a:ea typeface="Old Standard TT"/>
              <a:cs typeface="Old Standard TT"/>
              <a:sym typeface="Old Standard TT"/>
            </a:endParaRPr>
          </a:p>
        </p:txBody>
      </p:sp>
      <p:sp>
        <p:nvSpPr>
          <p:cNvPr id="139" name="Google Shape;139;p23"/>
          <p:cNvSpPr txBox="1"/>
          <p:nvPr/>
        </p:nvSpPr>
        <p:spPr>
          <a:xfrm>
            <a:off x="6241350" y="959550"/>
            <a:ext cx="2925300" cy="3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Old Standard TT"/>
                <a:ea typeface="Old Standard TT"/>
                <a:cs typeface="Old Standard TT"/>
                <a:sym typeface="Old Standard TT"/>
              </a:rPr>
              <a:t>The things I would want to improve are:</a:t>
            </a:r>
            <a:endParaRPr sz="17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rPr lang="en" sz="1700">
                <a:solidFill>
                  <a:srgbClr val="FFFFFF"/>
                </a:solidFill>
                <a:latin typeface="Old Standard TT"/>
                <a:ea typeface="Old Standard TT"/>
                <a:cs typeface="Old Standard TT"/>
                <a:sym typeface="Old Standard TT"/>
              </a:rPr>
              <a:t>The capacity of the output. </a:t>
            </a:r>
            <a:endParaRPr sz="17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rPr lang="en" sz="1700">
                <a:solidFill>
                  <a:srgbClr val="FFFFFF"/>
                </a:solidFill>
                <a:latin typeface="Old Standard TT"/>
                <a:ea typeface="Old Standard TT"/>
                <a:cs typeface="Old Standard TT"/>
                <a:sym typeface="Old Standard TT"/>
              </a:rPr>
              <a:t>The hardware I needed for </a:t>
            </a:r>
            <a:endParaRPr sz="17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rPr lang="en" sz="1700">
                <a:solidFill>
                  <a:srgbClr val="FFFFFF"/>
                </a:solidFill>
                <a:latin typeface="Old Standard TT"/>
                <a:ea typeface="Old Standard TT"/>
                <a:cs typeface="Old Standard TT"/>
                <a:sym typeface="Old Standard TT"/>
              </a:rPr>
              <a:t> the watch such as LED    device, and transducer </a:t>
            </a:r>
            <a:endParaRPr sz="17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rPr lang="en" sz="1700">
                <a:solidFill>
                  <a:srgbClr val="FFFFFF"/>
                </a:solidFill>
                <a:latin typeface="Old Standard TT"/>
                <a:ea typeface="Old Standard TT"/>
                <a:cs typeface="Old Standard TT"/>
                <a:sym typeface="Old Standard TT"/>
              </a:rPr>
              <a:t>The system of transducer should be integrated in small device so it could be incorporated in the apple watch for the user.</a:t>
            </a:r>
            <a:endParaRPr sz="1700">
              <a:solidFill>
                <a:srgbClr val="FFFFFF"/>
              </a:solidFill>
              <a:latin typeface="Old Standard TT"/>
              <a:ea typeface="Old Standard TT"/>
              <a:cs typeface="Old Standard TT"/>
              <a:sym typeface="Old Standard TT"/>
            </a:endParaRPr>
          </a:p>
        </p:txBody>
      </p:sp>
      <p:cxnSp>
        <p:nvCxnSpPr>
          <p:cNvPr id="140" name="Google Shape;140;p23"/>
          <p:cNvCxnSpPr/>
          <p:nvPr/>
        </p:nvCxnSpPr>
        <p:spPr>
          <a:xfrm>
            <a:off x="3449175" y="8650"/>
            <a:ext cx="8700" cy="5134800"/>
          </a:xfrm>
          <a:prstGeom prst="straightConnector1">
            <a:avLst/>
          </a:prstGeom>
          <a:noFill/>
          <a:ln cap="flat" cmpd="sng" w="28575">
            <a:solidFill>
              <a:schemeClr val="dk2"/>
            </a:solidFill>
            <a:prstDash val="solid"/>
            <a:round/>
            <a:headEnd len="med" w="med" type="none"/>
            <a:tailEnd len="med" w="med" type="none"/>
          </a:ln>
        </p:spPr>
      </p:cxnSp>
      <p:cxnSp>
        <p:nvCxnSpPr>
          <p:cNvPr id="141" name="Google Shape;141;p23"/>
          <p:cNvCxnSpPr/>
          <p:nvPr/>
        </p:nvCxnSpPr>
        <p:spPr>
          <a:xfrm flipH="1">
            <a:off x="6085700" y="8650"/>
            <a:ext cx="8700" cy="5117700"/>
          </a:xfrm>
          <a:prstGeom prst="straightConnector1">
            <a:avLst/>
          </a:prstGeom>
          <a:noFill/>
          <a:ln cap="flat" cmpd="sng" w="28575">
            <a:solidFill>
              <a:srgbClr val="FFFFFF"/>
            </a:solidFill>
            <a:prstDash val="solid"/>
            <a:round/>
            <a:headEnd len="med" w="med" type="none"/>
            <a:tailEnd len="med" w="med" type="none"/>
          </a:ln>
        </p:spPr>
      </p:cxnSp>
      <p:cxnSp>
        <p:nvCxnSpPr>
          <p:cNvPr id="142" name="Google Shape;142;p23"/>
          <p:cNvCxnSpPr/>
          <p:nvPr/>
        </p:nvCxnSpPr>
        <p:spPr>
          <a:xfrm>
            <a:off x="3181200" y="5281825"/>
            <a:ext cx="829800" cy="829800"/>
          </a:xfrm>
          <a:prstGeom prst="straightConnector1">
            <a:avLst/>
          </a:prstGeom>
          <a:noFill/>
          <a:ln cap="flat" cmpd="sng" w="28575">
            <a:solidFill>
              <a:srgbClr val="FFFFFF"/>
            </a:solidFill>
            <a:prstDash val="solid"/>
            <a:round/>
            <a:headEnd len="med" w="med" type="none"/>
            <a:tailEnd len="med" w="med" type="none"/>
          </a:ln>
        </p:spPr>
      </p:cxnSp>
      <p:pic>
        <p:nvPicPr>
          <p:cNvPr id="143" name="Google Shape;143;p23"/>
          <p:cNvPicPr preferRelativeResize="0"/>
          <p:nvPr/>
        </p:nvPicPr>
        <p:blipFill>
          <a:blip r:embed="rId3">
            <a:alphaModFix/>
          </a:blip>
          <a:stretch>
            <a:fillRect/>
          </a:stretch>
        </p:blipFill>
        <p:spPr>
          <a:xfrm>
            <a:off x="3195425" y="3656650"/>
            <a:ext cx="3124250" cy="1486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155100" y="328500"/>
            <a:ext cx="71571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674EA7"/>
                </a:solidFill>
              </a:rPr>
              <a:t>Novelty in Baby Heart</a:t>
            </a:r>
            <a:endParaRPr>
              <a:solidFill>
                <a:srgbClr val="674EA7"/>
              </a:solidFill>
            </a:endParaRPr>
          </a:p>
        </p:txBody>
      </p:sp>
      <p:sp>
        <p:nvSpPr>
          <p:cNvPr id="67" name="Google Shape;67;p14"/>
          <p:cNvSpPr txBox="1"/>
          <p:nvPr>
            <p:ph idx="1" type="body"/>
          </p:nvPr>
        </p:nvSpPr>
        <p:spPr>
          <a:xfrm>
            <a:off x="301800" y="1465100"/>
            <a:ext cx="8540400" cy="3518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A64D79"/>
              </a:buClr>
              <a:buSzPts val="1800"/>
              <a:buChar char="❖"/>
            </a:pPr>
            <a:r>
              <a:rPr lang="en">
                <a:solidFill>
                  <a:srgbClr val="A64D79"/>
                </a:solidFill>
              </a:rPr>
              <a:t>There exists a similar software which is known as                                       heart rate and it can be found in iphones under                                            health app. This software measures the heart rate of the user every second.</a:t>
            </a:r>
            <a:endParaRPr>
              <a:solidFill>
                <a:srgbClr val="A64D79"/>
              </a:solidFill>
            </a:endParaRPr>
          </a:p>
          <a:p>
            <a:pPr indent="-342900" lvl="0" marL="457200" rtl="0" algn="l">
              <a:spcBef>
                <a:spcPts val="0"/>
              </a:spcBef>
              <a:spcAft>
                <a:spcPts val="0"/>
              </a:spcAft>
              <a:buClr>
                <a:srgbClr val="A64D79"/>
              </a:buClr>
              <a:buSzPts val="1800"/>
              <a:buChar char="❖"/>
            </a:pPr>
            <a:r>
              <a:rPr lang="en">
                <a:solidFill>
                  <a:srgbClr val="A64D79"/>
                </a:solidFill>
              </a:rPr>
              <a:t>“Baby Heart” has a similarity to the above mentioned software but the quality that is novel and differentiate this software from the health app software is: </a:t>
            </a:r>
            <a:endParaRPr>
              <a:solidFill>
                <a:srgbClr val="A64D79"/>
              </a:solidFill>
            </a:endParaRPr>
          </a:p>
          <a:p>
            <a:pPr indent="-342900" lvl="0" marL="914400" rtl="0" algn="l">
              <a:spcBef>
                <a:spcPts val="0"/>
              </a:spcBef>
              <a:spcAft>
                <a:spcPts val="0"/>
              </a:spcAft>
              <a:buClr>
                <a:srgbClr val="A64D79"/>
              </a:buClr>
              <a:buSzPts val="1800"/>
              <a:buChar char="➢"/>
            </a:pPr>
            <a:r>
              <a:rPr lang="en">
                <a:solidFill>
                  <a:srgbClr val="A64D79"/>
                </a:solidFill>
              </a:rPr>
              <a:t>It detects the user’s heart rate as well as their unborn baby’s heartbeat. </a:t>
            </a:r>
            <a:endParaRPr>
              <a:solidFill>
                <a:srgbClr val="A64D79"/>
              </a:solidFill>
            </a:endParaRPr>
          </a:p>
          <a:p>
            <a:pPr indent="-342900" lvl="0" marL="914400" rtl="0" algn="l">
              <a:spcBef>
                <a:spcPts val="0"/>
              </a:spcBef>
              <a:spcAft>
                <a:spcPts val="0"/>
              </a:spcAft>
              <a:buClr>
                <a:srgbClr val="A64D79"/>
              </a:buClr>
              <a:buSzPts val="1800"/>
              <a:buChar char="➢"/>
            </a:pPr>
            <a:r>
              <a:rPr lang="en">
                <a:solidFill>
                  <a:srgbClr val="A64D79"/>
                </a:solidFill>
              </a:rPr>
              <a:t>It is incorporated in the apple watch, so while the watch is in contact with user’s skin, the software will provide the video of the heartbeat per second.</a:t>
            </a:r>
            <a:endParaRPr>
              <a:solidFill>
                <a:srgbClr val="A64D79"/>
              </a:solidFill>
            </a:endParaRPr>
          </a:p>
          <a:p>
            <a:pPr indent="-342900" lvl="0" marL="914400" rtl="0" algn="l">
              <a:spcBef>
                <a:spcPts val="0"/>
              </a:spcBef>
              <a:spcAft>
                <a:spcPts val="0"/>
              </a:spcAft>
              <a:buClr>
                <a:srgbClr val="A64D79"/>
              </a:buClr>
              <a:buSzPts val="1800"/>
              <a:buChar char="➢"/>
            </a:pPr>
            <a:r>
              <a:rPr lang="en">
                <a:solidFill>
                  <a:srgbClr val="A64D79"/>
                </a:solidFill>
              </a:rPr>
              <a:t>It also provide the audio of the baby’s heartbeat when the watch is in contact with the user’s stomach area.</a:t>
            </a:r>
            <a:endParaRPr>
              <a:solidFill>
                <a:srgbClr val="A64D79"/>
              </a:solidFill>
            </a:endParaRPr>
          </a:p>
          <a:p>
            <a:pPr indent="0" lvl="0" marL="1371600" rtl="0" algn="l">
              <a:spcBef>
                <a:spcPts val="1600"/>
              </a:spcBef>
              <a:spcAft>
                <a:spcPts val="1600"/>
              </a:spcAft>
              <a:buNone/>
            </a:pPr>
            <a:r>
              <a:t/>
            </a:r>
            <a:endParaRPr/>
          </a:p>
        </p:txBody>
      </p:sp>
      <p:pic>
        <p:nvPicPr>
          <p:cNvPr id="68" name="Google Shape;68;p14"/>
          <p:cNvPicPr preferRelativeResize="0"/>
          <p:nvPr/>
        </p:nvPicPr>
        <p:blipFill>
          <a:blip r:embed="rId3">
            <a:alphaModFix/>
          </a:blip>
          <a:stretch>
            <a:fillRect/>
          </a:stretch>
        </p:blipFill>
        <p:spPr>
          <a:xfrm>
            <a:off x="5999300" y="30275"/>
            <a:ext cx="3144700" cy="2182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490250" y="335850"/>
            <a:ext cx="8351100" cy="75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Continued..</a:t>
            </a:r>
            <a:endParaRPr/>
          </a:p>
        </p:txBody>
      </p:sp>
      <p:sp>
        <p:nvSpPr>
          <p:cNvPr id="74" name="Google Shape;74;p15"/>
          <p:cNvSpPr txBox="1"/>
          <p:nvPr/>
        </p:nvSpPr>
        <p:spPr>
          <a:xfrm>
            <a:off x="121025" y="1277475"/>
            <a:ext cx="8653200" cy="3563400"/>
          </a:xfrm>
          <a:prstGeom prst="rect">
            <a:avLst/>
          </a:prstGeom>
          <a:noFill/>
          <a:ln>
            <a:noFill/>
          </a:ln>
        </p:spPr>
        <p:txBody>
          <a:bodyPr anchorCtr="0" anchor="t" bIns="91425" lIns="91425" spcFirstLastPara="1" rIns="91425" wrap="square" tIns="91425">
            <a:noAutofit/>
          </a:bodyPr>
          <a:lstStyle/>
          <a:p>
            <a:pPr indent="-342900" lvl="0" marL="9144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The software also let the users download and print the visual of their baby’s heartbeat.</a:t>
            </a:r>
            <a:endParaRPr sz="1800">
              <a:latin typeface="Old Standard TT"/>
              <a:ea typeface="Old Standard TT"/>
              <a:cs typeface="Old Standard TT"/>
              <a:sym typeface="Old Standard TT"/>
            </a:endParaRPr>
          </a:p>
          <a:p>
            <a:pPr indent="-342900" lvl="0" marL="9144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It let the user’s download the audio of their baby’s heartbeat for later use.</a:t>
            </a:r>
            <a:endParaRPr sz="1800">
              <a:latin typeface="Old Standard TT"/>
              <a:ea typeface="Old Standard TT"/>
              <a:cs typeface="Old Standard TT"/>
              <a:sym typeface="Old Standard TT"/>
            </a:endParaRPr>
          </a:p>
          <a:p>
            <a:pPr indent="-342900" lvl="0" marL="9144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The software will also display if the heartbeat is not detected so the user can take action as soon as possible and can prevent complications otherwise which can cause misscarriage.</a:t>
            </a:r>
            <a:endParaRPr sz="1800">
              <a:latin typeface="Old Standard TT"/>
              <a:ea typeface="Old Standard TT"/>
              <a:cs typeface="Old Standard TT"/>
              <a:sym typeface="Old Standard TT"/>
            </a:endParaRPr>
          </a:p>
          <a:p>
            <a:pPr indent="0" lvl="0" marL="914400" rtl="0" algn="l">
              <a:spcBef>
                <a:spcPts val="0"/>
              </a:spcBef>
              <a:spcAft>
                <a:spcPts val="0"/>
              </a:spcAft>
              <a:buNone/>
            </a:pPr>
            <a:r>
              <a:t/>
            </a:r>
            <a:endParaRPr sz="1800">
              <a:latin typeface="Old Standard TT"/>
              <a:ea typeface="Old Standard TT"/>
              <a:cs typeface="Old Standard TT"/>
              <a:sym typeface="Old Standard TT"/>
            </a:endParaRPr>
          </a:p>
          <a:p>
            <a:pPr indent="-342900" lvl="0" marL="457200" rtl="0" algn="l">
              <a:spcBef>
                <a:spcPts val="0"/>
              </a:spcBef>
              <a:spcAft>
                <a:spcPts val="0"/>
              </a:spcAft>
              <a:buSzPts val="1800"/>
              <a:buFont typeface="Old Standard TT"/>
              <a:buChar char="❖"/>
            </a:pPr>
            <a:r>
              <a:rPr lang="en" sz="1800">
                <a:latin typeface="Old Standard TT"/>
                <a:ea typeface="Old Standard TT"/>
                <a:cs typeface="Old Standard TT"/>
                <a:sym typeface="Old Standard TT"/>
              </a:rPr>
              <a:t>Thus, this software presents the new technology                                        that can make the service less-expensive and                                           affordable to the public while bring forth at home                                 ultrasound plus health app combine. </a:t>
            </a:r>
            <a:endParaRPr sz="1800">
              <a:latin typeface="Old Standard TT"/>
              <a:ea typeface="Old Standard TT"/>
              <a:cs typeface="Old Standard TT"/>
              <a:sym typeface="Old Standard TT"/>
            </a:endParaRPr>
          </a:p>
        </p:txBody>
      </p:sp>
      <p:pic>
        <p:nvPicPr>
          <p:cNvPr id="75" name="Google Shape;75;p15"/>
          <p:cNvPicPr preferRelativeResize="0"/>
          <p:nvPr/>
        </p:nvPicPr>
        <p:blipFill>
          <a:blip r:embed="rId3">
            <a:alphaModFix/>
          </a:blip>
          <a:stretch>
            <a:fillRect/>
          </a:stretch>
        </p:blipFill>
        <p:spPr>
          <a:xfrm>
            <a:off x="5506575" y="2844050"/>
            <a:ext cx="3637424" cy="2299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67025" y="0"/>
            <a:ext cx="8118600" cy="8184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sz="1800">
                <a:solidFill>
                  <a:schemeClr val="dk1"/>
                </a:solidFill>
              </a:rPr>
              <a:t> </a:t>
            </a:r>
            <a:endParaRPr sz="1800">
              <a:solidFill>
                <a:schemeClr val="dk1"/>
              </a:solidFill>
            </a:endParaRPr>
          </a:p>
          <a:p>
            <a:pPr indent="0" lvl="0" marL="0" rtl="0" algn="ctr">
              <a:spcBef>
                <a:spcPts val="0"/>
              </a:spcBef>
              <a:spcAft>
                <a:spcPts val="0"/>
              </a:spcAft>
              <a:buNone/>
            </a:pPr>
            <a:r>
              <a:rPr lang="en" sz="5400">
                <a:solidFill>
                  <a:srgbClr val="E06666"/>
                </a:solidFill>
              </a:rPr>
              <a:t>Motivation</a:t>
            </a:r>
            <a:endParaRPr sz="5400">
              <a:solidFill>
                <a:srgbClr val="E06666"/>
              </a:solidFill>
            </a:endParaRPr>
          </a:p>
        </p:txBody>
      </p:sp>
      <p:sp>
        <p:nvSpPr>
          <p:cNvPr id="81" name="Google Shape;81;p16"/>
          <p:cNvSpPr txBox="1"/>
          <p:nvPr/>
        </p:nvSpPr>
        <p:spPr>
          <a:xfrm>
            <a:off x="0" y="606650"/>
            <a:ext cx="8426700" cy="4389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Old Standard TT"/>
              <a:buChar char="★"/>
            </a:pPr>
            <a:r>
              <a:rPr lang="en" sz="1800">
                <a:solidFill>
                  <a:srgbClr val="FFFFFF"/>
                </a:solidFill>
                <a:latin typeface="Old Standard TT"/>
                <a:ea typeface="Old Standard TT"/>
                <a:cs typeface="Old Standard TT"/>
                <a:sym typeface="Old Standard TT"/>
              </a:rPr>
              <a:t>I got the motivation to build this software because at times like this when we are in a pandemic. I have watched several videos online of pregnant women who shared their personal experience of going to the hospital.</a:t>
            </a:r>
            <a:endParaRPr sz="1800">
              <a:solidFill>
                <a:srgbClr val="FFFFFF"/>
              </a:solidFill>
              <a:latin typeface="Old Standard TT"/>
              <a:ea typeface="Old Standard TT"/>
              <a:cs typeface="Old Standard TT"/>
              <a:sym typeface="Old Standard TT"/>
            </a:endParaRPr>
          </a:p>
          <a:p>
            <a:pPr indent="-342900" lvl="0" marL="914400" rtl="0" algn="l">
              <a:spcBef>
                <a:spcPts val="0"/>
              </a:spcBef>
              <a:spcAft>
                <a:spcPts val="0"/>
              </a:spcAft>
              <a:buClr>
                <a:srgbClr val="FFFFFF"/>
              </a:buClr>
              <a:buSzPts val="1800"/>
              <a:buFont typeface="Old Standard TT"/>
              <a:buChar char="➔"/>
            </a:pPr>
            <a:r>
              <a:rPr lang="en" sz="1800">
                <a:solidFill>
                  <a:srgbClr val="FFFFFF"/>
                </a:solidFill>
                <a:latin typeface="Old Standard TT"/>
                <a:ea typeface="Old Standard TT"/>
                <a:cs typeface="Old Standard TT"/>
                <a:sym typeface="Old Standard TT"/>
              </a:rPr>
              <a:t>It is important for them to stay safe so their baby will be safe. </a:t>
            </a:r>
            <a:endParaRPr sz="1800">
              <a:solidFill>
                <a:srgbClr val="FFFFFF"/>
              </a:solidFill>
              <a:latin typeface="Old Standard TT"/>
              <a:ea typeface="Old Standard TT"/>
              <a:cs typeface="Old Standard TT"/>
              <a:sym typeface="Old Standard TT"/>
            </a:endParaRPr>
          </a:p>
          <a:p>
            <a:pPr indent="-342900" lvl="0" marL="914400" rtl="0" algn="l">
              <a:spcBef>
                <a:spcPts val="0"/>
              </a:spcBef>
              <a:spcAft>
                <a:spcPts val="0"/>
              </a:spcAft>
              <a:buClr>
                <a:srgbClr val="FFFFFF"/>
              </a:buClr>
              <a:buSzPts val="1800"/>
              <a:buFont typeface="Old Standard TT"/>
              <a:buChar char="➔"/>
            </a:pPr>
            <a:r>
              <a:rPr lang="en" sz="1800">
                <a:solidFill>
                  <a:srgbClr val="FFFFFF"/>
                </a:solidFill>
                <a:latin typeface="Old Standard TT"/>
                <a:ea typeface="Old Standard TT"/>
                <a:cs typeface="Old Standard TT"/>
                <a:sym typeface="Old Standard TT"/>
              </a:rPr>
              <a:t>I got an idea that “Baby Heart” system will help all the future mothers to gain a positive experience during these unfortunate times.</a:t>
            </a:r>
            <a:endParaRPr sz="1800">
              <a:solidFill>
                <a:srgbClr val="FFFFFF"/>
              </a:solidFill>
              <a:latin typeface="Old Standard TT"/>
              <a:ea typeface="Old Standard TT"/>
              <a:cs typeface="Old Standard TT"/>
              <a:sym typeface="Old Standard TT"/>
            </a:endParaRPr>
          </a:p>
          <a:p>
            <a:pPr indent="-342900" lvl="0" marL="914400" rtl="0" algn="l">
              <a:spcBef>
                <a:spcPts val="0"/>
              </a:spcBef>
              <a:spcAft>
                <a:spcPts val="0"/>
              </a:spcAft>
              <a:buClr>
                <a:srgbClr val="FFFFFF"/>
              </a:buClr>
              <a:buSzPts val="1800"/>
              <a:buFont typeface="Old Standard TT"/>
              <a:buChar char="➔"/>
            </a:pPr>
            <a:r>
              <a:rPr lang="en" sz="1800">
                <a:solidFill>
                  <a:srgbClr val="FFFFFF"/>
                </a:solidFill>
                <a:latin typeface="Old Standard TT"/>
                <a:ea typeface="Old Standard TT"/>
                <a:cs typeface="Old Standard TT"/>
                <a:sym typeface="Old Standard TT"/>
              </a:rPr>
              <a:t>The software will detect the baby’s heartbeat and                           provide visual and audio of it so the mothers can save it.</a:t>
            </a:r>
            <a:endParaRPr sz="1800">
              <a:solidFill>
                <a:srgbClr val="FFFFFF"/>
              </a:solidFill>
              <a:latin typeface="Old Standard TT"/>
              <a:ea typeface="Old Standard TT"/>
              <a:cs typeface="Old Standard TT"/>
              <a:sym typeface="Old Standard TT"/>
            </a:endParaRPr>
          </a:p>
          <a:p>
            <a:pPr indent="-342900" lvl="0" marL="914400" rtl="0" algn="l">
              <a:spcBef>
                <a:spcPts val="0"/>
              </a:spcBef>
              <a:spcAft>
                <a:spcPts val="0"/>
              </a:spcAft>
              <a:buClr>
                <a:srgbClr val="FFFFFF"/>
              </a:buClr>
              <a:buSzPts val="1800"/>
              <a:buFont typeface="Old Standard TT"/>
              <a:buChar char="➔"/>
            </a:pPr>
            <a:r>
              <a:rPr lang="en" sz="1800">
                <a:solidFill>
                  <a:schemeClr val="lt1"/>
                </a:solidFill>
                <a:latin typeface="Old Standard TT"/>
                <a:ea typeface="Old Standard TT"/>
                <a:cs typeface="Old Standard TT"/>
                <a:sym typeface="Old Standard TT"/>
              </a:rPr>
              <a:t>“Baby Heart” can help users detect unusual activities to                     prevent miscarriage. Also, let the users know if the                       heartbeat is not detected so they can rush to the hospital        for immediate treatment/solution instead of waiting for the                   regular checkup to find out the abnormalities/complication                    s in their pregnancy.</a:t>
            </a:r>
            <a:endParaRPr sz="1800">
              <a:solidFill>
                <a:srgbClr val="FFFFFF"/>
              </a:solidFill>
              <a:latin typeface="Old Standard TT"/>
              <a:ea typeface="Old Standard TT"/>
              <a:cs typeface="Old Standard TT"/>
              <a:sym typeface="Old Standard TT"/>
            </a:endParaRPr>
          </a:p>
          <a:p>
            <a:pPr indent="-342900" lvl="0" marL="914400" rtl="0" algn="l">
              <a:spcBef>
                <a:spcPts val="0"/>
              </a:spcBef>
              <a:spcAft>
                <a:spcPts val="0"/>
              </a:spcAft>
              <a:buClr>
                <a:srgbClr val="FFFFFF"/>
              </a:buClr>
              <a:buSzPts val="1800"/>
              <a:buFont typeface="Old Standard TT"/>
              <a:buChar char="➔"/>
            </a:pPr>
            <a:r>
              <a:rPr lang="en" sz="1800">
                <a:solidFill>
                  <a:schemeClr val="lt1"/>
                </a:solidFill>
                <a:latin typeface="Old Standard TT"/>
                <a:ea typeface="Old Standard TT"/>
                <a:cs typeface="Old Standard TT"/>
                <a:sym typeface="Old Standard TT"/>
              </a:rPr>
              <a:t>It is portable so the users can have access to wherever                                                                              they go.</a:t>
            </a:r>
            <a:endParaRPr sz="1800">
              <a:solidFill>
                <a:schemeClr val="lt1"/>
              </a:solidFill>
              <a:latin typeface="Old Standard TT"/>
              <a:ea typeface="Old Standard TT"/>
              <a:cs typeface="Old Standard TT"/>
              <a:sym typeface="Old Standard TT"/>
            </a:endParaRPr>
          </a:p>
          <a:p>
            <a:pPr indent="0" lvl="0" marL="0" rtl="0" algn="l">
              <a:spcBef>
                <a:spcPts val="0"/>
              </a:spcBef>
              <a:spcAft>
                <a:spcPts val="0"/>
              </a:spcAft>
              <a:buNone/>
            </a:pPr>
            <a:r>
              <a:t/>
            </a:r>
            <a:endParaRPr>
              <a:solidFill>
                <a:srgbClr val="FFFFFF"/>
              </a:solidFill>
              <a:latin typeface="Old Standard TT"/>
              <a:ea typeface="Old Standard TT"/>
              <a:cs typeface="Old Standard TT"/>
              <a:sym typeface="Old Standard TT"/>
            </a:endParaRPr>
          </a:p>
        </p:txBody>
      </p:sp>
      <p:pic>
        <p:nvPicPr>
          <p:cNvPr id="82" name="Google Shape;82;p16"/>
          <p:cNvPicPr preferRelativeResize="0"/>
          <p:nvPr/>
        </p:nvPicPr>
        <p:blipFill>
          <a:blip r:embed="rId3">
            <a:alphaModFix/>
          </a:blip>
          <a:stretch>
            <a:fillRect/>
          </a:stretch>
        </p:blipFill>
        <p:spPr>
          <a:xfrm>
            <a:off x="6754750" y="2135200"/>
            <a:ext cx="2389251" cy="30082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2523450" y="0"/>
            <a:ext cx="40971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Architectural Patterns</a:t>
            </a:r>
            <a:endParaRPr>
              <a:solidFill>
                <a:schemeClr val="lt2"/>
              </a:solidFill>
            </a:endParaRPr>
          </a:p>
        </p:txBody>
      </p:sp>
      <p:sp>
        <p:nvSpPr>
          <p:cNvPr id="88" name="Google Shape;88;p17"/>
          <p:cNvSpPr txBox="1"/>
          <p:nvPr>
            <p:ph idx="1" type="body"/>
          </p:nvPr>
        </p:nvSpPr>
        <p:spPr>
          <a:xfrm>
            <a:off x="-69150" y="553250"/>
            <a:ext cx="9213000" cy="4538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AutoNum type="arabicPeriod"/>
            </a:pPr>
            <a:r>
              <a:rPr b="1" i="1" lang="en" sz="1600" u="sng">
                <a:solidFill>
                  <a:srgbClr val="292929"/>
                </a:solidFill>
                <a:latin typeface="Georgia"/>
                <a:ea typeface="Georgia"/>
                <a:cs typeface="Georgia"/>
                <a:sym typeface="Georgia"/>
              </a:rPr>
              <a:t>Layered Pattern:</a:t>
            </a:r>
            <a:r>
              <a:rPr b="1" lang="en">
                <a:solidFill>
                  <a:srgbClr val="000000"/>
                </a:solidFill>
              </a:rPr>
              <a:t> </a:t>
            </a:r>
            <a:r>
              <a:rPr lang="en" sz="1500">
                <a:solidFill>
                  <a:srgbClr val="000000"/>
                </a:solidFill>
              </a:rPr>
              <a:t>Describes a generic Baby Heart layered monitoring architecture that we have developed to capture the key elements and structural components. These include the main processes involved, the underlying platforms, and the main actors and their involvement in the Baby Heart-based monitoring processes.The architecture is organized into four horizontal connected layers and one vertical silo on the right in addition to important properties that have to be supported across all layers including security fulfillment, Quality of Service (QoS) enforcement, and smartness integration. It includes google cloud UML, cloud computing, cloud storage, and storage. The system supports remote monitoring. </a:t>
            </a:r>
            <a:endParaRPr sz="1500">
              <a:solidFill>
                <a:srgbClr val="000000"/>
              </a:solidFill>
            </a:endParaRPr>
          </a:p>
          <a:p>
            <a:pPr indent="0" lvl="0" marL="457200" rtl="0" algn="l">
              <a:lnSpc>
                <a:spcPct val="100000"/>
              </a:lnSpc>
              <a:spcBef>
                <a:spcPts val="1600"/>
              </a:spcBef>
              <a:spcAft>
                <a:spcPts val="1600"/>
              </a:spcAft>
              <a:buNone/>
            </a:pPr>
            <a:r>
              <a:rPr lang="en" sz="1500">
                <a:solidFill>
                  <a:srgbClr val="000000"/>
                </a:solidFill>
              </a:rPr>
              <a:t>Numbering the lowest to highest layer from 1 to 4 respectively. The 1st layer consists                 sensing platforms such as mobile sensor, LED device, Holter monitor, and transducer                            to detect the heartbeats. The 2nd layer consists of sinus rhythm detection, noise and                          heartbeat filtering. The 3rd layer includes simulation, deep learning, and machine                         learning. And the 4th layer includes visual and audio displays, activity alert, and heart                      rate monitoring.</a:t>
            </a:r>
            <a:endParaRPr sz="1500">
              <a:solidFill>
                <a:srgbClr val="000000"/>
              </a:solidFill>
            </a:endParaRPr>
          </a:p>
        </p:txBody>
      </p:sp>
      <p:pic>
        <p:nvPicPr>
          <p:cNvPr id="89" name="Google Shape;89;p17"/>
          <p:cNvPicPr preferRelativeResize="0"/>
          <p:nvPr/>
        </p:nvPicPr>
        <p:blipFill>
          <a:blip r:embed="rId3">
            <a:alphaModFix/>
          </a:blip>
          <a:stretch>
            <a:fillRect/>
          </a:stretch>
        </p:blipFill>
        <p:spPr>
          <a:xfrm>
            <a:off x="7581250" y="2286475"/>
            <a:ext cx="1562600" cy="2753301"/>
          </a:xfrm>
          <a:prstGeom prst="rect">
            <a:avLst/>
          </a:prstGeom>
          <a:noFill/>
          <a:ln>
            <a:noFill/>
          </a:ln>
        </p:spPr>
      </p:pic>
      <p:cxnSp>
        <p:nvCxnSpPr>
          <p:cNvPr id="90" name="Google Shape;90;p17"/>
          <p:cNvCxnSpPr/>
          <p:nvPr/>
        </p:nvCxnSpPr>
        <p:spPr>
          <a:xfrm flipH="1">
            <a:off x="7572500" y="2308100"/>
            <a:ext cx="17400" cy="2748900"/>
          </a:xfrm>
          <a:prstGeom prst="straightConnector1">
            <a:avLst/>
          </a:prstGeom>
          <a:noFill/>
          <a:ln cap="flat" cmpd="sng" w="9525">
            <a:solidFill>
              <a:srgbClr val="000000"/>
            </a:solidFill>
            <a:prstDash val="solid"/>
            <a:round/>
            <a:headEnd len="med" w="med" type="none"/>
            <a:tailEnd len="med" w="med" type="none"/>
          </a:ln>
        </p:spPr>
      </p:cxnSp>
      <p:cxnSp>
        <p:nvCxnSpPr>
          <p:cNvPr id="91" name="Google Shape;91;p17"/>
          <p:cNvCxnSpPr/>
          <p:nvPr/>
        </p:nvCxnSpPr>
        <p:spPr>
          <a:xfrm flipH="1" rot="10800000">
            <a:off x="7598550" y="2316675"/>
            <a:ext cx="1590600" cy="8700"/>
          </a:xfrm>
          <a:prstGeom prst="straightConnector1">
            <a:avLst/>
          </a:prstGeom>
          <a:noFill/>
          <a:ln cap="flat" cmpd="sng" w="9525">
            <a:solidFill>
              <a:srgbClr val="000000"/>
            </a:solidFill>
            <a:prstDash val="solid"/>
            <a:round/>
            <a:headEnd len="med" w="med" type="none"/>
            <a:tailEnd len="med" w="med" type="none"/>
          </a:ln>
        </p:spPr>
      </p:cxnSp>
      <p:cxnSp>
        <p:nvCxnSpPr>
          <p:cNvPr id="92" name="Google Shape;92;p17"/>
          <p:cNvCxnSpPr/>
          <p:nvPr/>
        </p:nvCxnSpPr>
        <p:spPr>
          <a:xfrm flipH="1">
            <a:off x="9154500" y="2316725"/>
            <a:ext cx="8700" cy="2748900"/>
          </a:xfrm>
          <a:prstGeom prst="straightConnector1">
            <a:avLst/>
          </a:prstGeom>
          <a:noFill/>
          <a:ln cap="flat" cmpd="sng" w="9525">
            <a:solidFill>
              <a:srgbClr val="000000"/>
            </a:solidFill>
            <a:prstDash val="solid"/>
            <a:round/>
            <a:headEnd len="med" w="med" type="none"/>
            <a:tailEnd len="med" w="med" type="none"/>
          </a:ln>
        </p:spPr>
      </p:cxnSp>
      <p:cxnSp>
        <p:nvCxnSpPr>
          <p:cNvPr id="93" name="Google Shape;93;p17"/>
          <p:cNvCxnSpPr/>
          <p:nvPr/>
        </p:nvCxnSpPr>
        <p:spPr>
          <a:xfrm>
            <a:off x="7589900" y="5039775"/>
            <a:ext cx="1581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69150" y="189750"/>
            <a:ext cx="8869200" cy="726600"/>
          </a:xfrm>
          <a:prstGeom prst="rect">
            <a:avLst/>
          </a:prstGeom>
        </p:spPr>
        <p:txBody>
          <a:bodyPr anchorCtr="0" anchor="ctr" bIns="91425" lIns="91425" spcFirstLastPara="1" rIns="91425" wrap="square" tIns="91425">
            <a:noAutofit/>
          </a:bodyPr>
          <a:lstStyle/>
          <a:p>
            <a:pPr indent="-361950" lvl="0" marL="457200" rtl="0" algn="l">
              <a:spcBef>
                <a:spcPts val="0"/>
              </a:spcBef>
              <a:spcAft>
                <a:spcPts val="0"/>
              </a:spcAft>
              <a:buClr>
                <a:srgbClr val="000000"/>
              </a:buClr>
              <a:buSzPts val="2100"/>
              <a:buChar char="❏"/>
            </a:pPr>
            <a:r>
              <a:rPr lang="en" sz="2100">
                <a:solidFill>
                  <a:srgbClr val="000000"/>
                </a:solidFill>
              </a:rPr>
              <a:t>“Baby Heart” presents the architecture as a series of views; use case view, logical view, process view and deployment view. </a:t>
            </a:r>
            <a:endParaRPr sz="6400">
              <a:solidFill>
                <a:srgbClr val="000000"/>
              </a:solidFill>
            </a:endParaRPr>
          </a:p>
        </p:txBody>
      </p:sp>
      <p:sp>
        <p:nvSpPr>
          <p:cNvPr id="99" name="Google Shape;99;p18"/>
          <p:cNvSpPr txBox="1"/>
          <p:nvPr/>
        </p:nvSpPr>
        <p:spPr>
          <a:xfrm>
            <a:off x="-43225" y="1102025"/>
            <a:ext cx="9275700" cy="3897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Old Standard TT"/>
              <a:buChar char="●"/>
            </a:pPr>
            <a:r>
              <a:rPr b="1" i="1" lang="en" sz="1800" u="sng">
                <a:solidFill>
                  <a:srgbClr val="FFFFFF"/>
                </a:solidFill>
              </a:rPr>
              <a:t>Use Cases</a:t>
            </a:r>
            <a:r>
              <a:rPr lang="en" sz="1800">
                <a:solidFill>
                  <a:srgbClr val="FFFFFF"/>
                </a:solidFill>
                <a:latin typeface="Old Standard TT"/>
                <a:ea typeface="Old Standard TT"/>
                <a:cs typeface="Old Standard TT"/>
                <a:sym typeface="Old Standard TT"/>
              </a:rPr>
              <a:t> represents some significant, and central functionality. It also describes the set of use cases that have a substantial architectural coverage, and illustrate a specific, delicate point of the architecture.</a:t>
            </a:r>
            <a:endParaRPr sz="1800">
              <a:solidFill>
                <a:srgbClr val="FFFFFF"/>
              </a:solidFill>
              <a:latin typeface="Old Standard TT"/>
              <a:ea typeface="Old Standard TT"/>
              <a:cs typeface="Old Standard TT"/>
              <a:sym typeface="Old Standard TT"/>
            </a:endParaRPr>
          </a:p>
          <a:p>
            <a:pPr indent="0" lvl="0" marL="457200" rtl="0" algn="l">
              <a:spcBef>
                <a:spcPts val="0"/>
              </a:spcBef>
              <a:spcAft>
                <a:spcPts val="0"/>
              </a:spcAft>
              <a:buNone/>
            </a:pPr>
            <a:r>
              <a:rPr lang="en" sz="1800">
                <a:solidFill>
                  <a:srgbClr val="FFFFFF"/>
                </a:solidFill>
                <a:latin typeface="Old Standard TT"/>
                <a:ea typeface="Old Standard TT"/>
                <a:cs typeface="Old Standard TT"/>
                <a:sym typeface="Old Standard TT"/>
              </a:rPr>
              <a:t>Baby Heart use cases are: </a:t>
            </a:r>
            <a:endParaRPr sz="1800">
              <a:solidFill>
                <a:srgbClr val="FFFFFF"/>
              </a:solidFill>
              <a:latin typeface="Old Standard TT"/>
              <a:ea typeface="Old Standard TT"/>
              <a:cs typeface="Old Standard TT"/>
              <a:sym typeface="Old Standard TT"/>
            </a:endParaRPr>
          </a:p>
          <a:p>
            <a:pPr indent="0" lvl="0" marL="457200" rtl="0" algn="l">
              <a:spcBef>
                <a:spcPts val="0"/>
              </a:spcBef>
              <a:spcAft>
                <a:spcPts val="0"/>
              </a:spcAft>
              <a:buNone/>
            </a:pPr>
            <a:r>
              <a:rPr lang="en" sz="1800">
                <a:solidFill>
                  <a:srgbClr val="FFFFFF"/>
                </a:solidFill>
                <a:latin typeface="Old Standard TT"/>
                <a:ea typeface="Old Standard TT"/>
                <a:cs typeface="Old Standard TT"/>
                <a:sym typeface="Old Standard TT"/>
              </a:rPr>
              <a:t>- </a:t>
            </a:r>
            <a:r>
              <a:rPr i="1" lang="en" sz="1800" u="sng">
                <a:solidFill>
                  <a:srgbClr val="FFFFFF"/>
                </a:solidFill>
                <a:latin typeface="Old Standard TT"/>
                <a:ea typeface="Old Standard TT"/>
                <a:cs typeface="Old Standard TT"/>
                <a:sym typeface="Old Standard TT"/>
              </a:rPr>
              <a:t>Register for an account &amp; Login</a:t>
            </a:r>
            <a:r>
              <a:rPr i="1" lang="en" sz="1800">
                <a:solidFill>
                  <a:srgbClr val="FFFFFF"/>
                </a:solidFill>
                <a:latin typeface="Old Standard TT"/>
                <a:ea typeface="Old Standard TT"/>
                <a:cs typeface="Old Standard TT"/>
                <a:sym typeface="Old Standard TT"/>
              </a:rPr>
              <a:t>:</a:t>
            </a:r>
            <a:r>
              <a:rPr lang="en" sz="1800">
                <a:solidFill>
                  <a:srgbClr val="FFFFFF"/>
                </a:solidFill>
                <a:latin typeface="Old Standard TT"/>
                <a:ea typeface="Old Standard TT"/>
                <a:cs typeface="Old Standard TT"/>
                <a:sym typeface="Old Standard TT"/>
              </a:rPr>
              <a:t> This use case describes how a user logs into</a:t>
            </a:r>
            <a:endParaRPr sz="1800">
              <a:solidFill>
                <a:srgbClr val="FFFFFF"/>
              </a:solidFill>
              <a:latin typeface="Old Standard TT"/>
              <a:ea typeface="Old Standard TT"/>
              <a:cs typeface="Old Standard TT"/>
              <a:sym typeface="Old Standard TT"/>
            </a:endParaRPr>
          </a:p>
          <a:p>
            <a:pPr indent="0" lvl="0" marL="457200" rtl="0" algn="l">
              <a:spcBef>
                <a:spcPts val="0"/>
              </a:spcBef>
              <a:spcAft>
                <a:spcPts val="0"/>
              </a:spcAft>
              <a:buNone/>
            </a:pPr>
            <a:r>
              <a:rPr lang="en" sz="1800">
                <a:solidFill>
                  <a:srgbClr val="FFFFFF"/>
                </a:solidFill>
                <a:latin typeface="Old Standard TT"/>
                <a:ea typeface="Old Standard TT"/>
                <a:cs typeface="Old Standard TT"/>
                <a:sym typeface="Old Standard TT"/>
              </a:rPr>
              <a:t>   the system. The actors starting this use case are mothers.</a:t>
            </a:r>
            <a:endParaRPr sz="1800">
              <a:solidFill>
                <a:srgbClr val="FFFFFF"/>
              </a:solidFill>
              <a:latin typeface="Old Standard TT"/>
              <a:ea typeface="Old Standard TT"/>
              <a:cs typeface="Old Standard TT"/>
              <a:sym typeface="Old Standard TT"/>
            </a:endParaRPr>
          </a:p>
          <a:p>
            <a:pPr indent="0" lvl="0" marL="457200" rtl="0" algn="l">
              <a:spcBef>
                <a:spcPts val="0"/>
              </a:spcBef>
              <a:spcAft>
                <a:spcPts val="0"/>
              </a:spcAft>
              <a:buNone/>
            </a:pPr>
            <a:r>
              <a:rPr lang="en" sz="1800">
                <a:solidFill>
                  <a:srgbClr val="FFFFFF"/>
                </a:solidFill>
                <a:latin typeface="Old Standard TT"/>
                <a:ea typeface="Old Standard TT"/>
                <a:cs typeface="Old Standard TT"/>
                <a:sym typeface="Old Standard TT"/>
              </a:rPr>
              <a:t>- </a:t>
            </a:r>
            <a:r>
              <a:rPr i="1" lang="en" sz="1800" u="sng">
                <a:solidFill>
                  <a:srgbClr val="FFFFFF"/>
                </a:solidFill>
                <a:latin typeface="Old Standard TT"/>
                <a:ea typeface="Old Standard TT"/>
                <a:cs typeface="Old Standard TT"/>
                <a:sym typeface="Old Standard TT"/>
              </a:rPr>
              <a:t>Maintain personal health information:</a:t>
            </a:r>
            <a:r>
              <a:rPr lang="en" sz="1800">
                <a:solidFill>
                  <a:srgbClr val="FFFFFF"/>
                </a:solidFill>
                <a:latin typeface="Old Standard TT"/>
                <a:ea typeface="Old Standard TT"/>
                <a:cs typeface="Old Standard TT"/>
                <a:sym typeface="Old Standard TT"/>
              </a:rPr>
              <a:t> This use case allows the users to maintain   personal information in the system. This includes adding, modifying, and deleting information from the system. </a:t>
            </a:r>
            <a:endParaRPr sz="1800">
              <a:solidFill>
                <a:srgbClr val="FFFFFF"/>
              </a:solidFill>
              <a:latin typeface="Old Standard TT"/>
              <a:ea typeface="Old Standard TT"/>
              <a:cs typeface="Old Standard TT"/>
              <a:sym typeface="Old Standard TT"/>
            </a:endParaRPr>
          </a:p>
          <a:p>
            <a:pPr indent="0" lvl="0" marL="457200" rtl="0" algn="l">
              <a:spcBef>
                <a:spcPts val="0"/>
              </a:spcBef>
              <a:spcAft>
                <a:spcPts val="0"/>
              </a:spcAft>
              <a:buNone/>
            </a:pPr>
            <a:r>
              <a:rPr lang="en" sz="1800">
                <a:solidFill>
                  <a:srgbClr val="FFFFFF"/>
                </a:solidFill>
                <a:latin typeface="Old Standard TT"/>
                <a:ea typeface="Old Standard TT"/>
                <a:cs typeface="Old Standard TT"/>
                <a:sym typeface="Old Standard TT"/>
              </a:rPr>
              <a:t>- </a:t>
            </a:r>
            <a:r>
              <a:rPr i="1" lang="en" sz="1800" u="sng">
                <a:solidFill>
                  <a:srgbClr val="FFFFFF"/>
                </a:solidFill>
                <a:latin typeface="Old Standard TT"/>
                <a:ea typeface="Old Standard TT"/>
                <a:cs typeface="Old Standard TT"/>
                <a:sym typeface="Old Standard TT"/>
              </a:rPr>
              <a:t>View visual heartbeat record of the user as well as unborn baby:</a:t>
            </a:r>
            <a:r>
              <a:rPr lang="en" sz="1800">
                <a:solidFill>
                  <a:srgbClr val="FFFFFF"/>
                </a:solidFill>
                <a:latin typeface="Old Standard TT"/>
                <a:ea typeface="Old Standard TT"/>
                <a:cs typeface="Old Standard TT"/>
                <a:sym typeface="Old Standard TT"/>
              </a:rPr>
              <a:t> This use case allows   the user to view her and her baby’s visual heartbeat record from previous days or months.</a:t>
            </a:r>
            <a:endParaRPr sz="1800">
              <a:solidFill>
                <a:srgbClr val="FFFFFF"/>
              </a:solidFill>
              <a:latin typeface="Old Standard TT"/>
              <a:ea typeface="Old Standard TT"/>
              <a:cs typeface="Old Standard TT"/>
              <a:sym typeface="Old Standard TT"/>
            </a:endParaRPr>
          </a:p>
          <a:p>
            <a:pPr indent="0" lvl="0" marL="457200" rtl="0" algn="l">
              <a:spcBef>
                <a:spcPts val="0"/>
              </a:spcBef>
              <a:spcAft>
                <a:spcPts val="0"/>
              </a:spcAft>
              <a:buNone/>
            </a:pPr>
            <a:r>
              <a:rPr lang="en" sz="1800">
                <a:solidFill>
                  <a:srgbClr val="FFFFFF"/>
                </a:solidFill>
                <a:latin typeface="Old Standard TT"/>
                <a:ea typeface="Old Standard TT"/>
                <a:cs typeface="Old Standard TT"/>
                <a:sym typeface="Old Standard TT"/>
              </a:rPr>
              <a:t>- </a:t>
            </a:r>
            <a:r>
              <a:rPr i="1" lang="en" sz="1800" u="sng">
                <a:solidFill>
                  <a:srgbClr val="FFFFFF"/>
                </a:solidFill>
                <a:latin typeface="Old Standard TT"/>
                <a:ea typeface="Old Standard TT"/>
                <a:cs typeface="Old Standard TT"/>
                <a:sym typeface="Old Standard TT"/>
              </a:rPr>
              <a:t>View audio of the baby’s heartbeat:</a:t>
            </a:r>
            <a:r>
              <a:rPr lang="en" sz="1800">
                <a:solidFill>
                  <a:srgbClr val="FFFFFF"/>
                </a:solidFill>
                <a:latin typeface="Old Standard TT"/>
                <a:ea typeface="Old Standard TT"/>
                <a:cs typeface="Old Standard TT"/>
                <a:sym typeface="Old Standard TT"/>
              </a:rPr>
              <a:t> This use case allows  the user to view her baby’s audio heartbeat record from previous days or months.</a:t>
            </a:r>
            <a:endParaRPr sz="1800">
              <a:solidFill>
                <a:srgbClr val="FFFFFF"/>
              </a:solidFill>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38325" y="-43225"/>
            <a:ext cx="8947200" cy="5186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i="1" lang="en" sz="1800" u="sng">
                <a:latin typeface="Arial"/>
                <a:ea typeface="Arial"/>
                <a:cs typeface="Arial"/>
                <a:sym typeface="Arial"/>
              </a:rPr>
              <a:t>Logical view</a:t>
            </a:r>
            <a:r>
              <a:rPr lang="en" sz="1800"/>
              <a:t> </a:t>
            </a:r>
            <a:r>
              <a:rPr lang="en" sz="1800">
                <a:solidFill>
                  <a:srgbClr val="202124"/>
                </a:solidFill>
              </a:rPr>
              <a:t>concerned with the functionality that the system provides to end-users. It is comprised of 2 main packages: </a:t>
            </a:r>
            <a:endParaRPr sz="1800">
              <a:solidFill>
                <a:srgbClr val="202124"/>
              </a:solidFill>
            </a:endParaRPr>
          </a:p>
          <a:p>
            <a:pPr indent="0" lvl="0" marL="457200" rtl="0" algn="l">
              <a:spcBef>
                <a:spcPts val="0"/>
              </a:spcBef>
              <a:spcAft>
                <a:spcPts val="0"/>
              </a:spcAft>
              <a:buNone/>
            </a:pPr>
            <a:r>
              <a:rPr lang="en" sz="1800">
                <a:solidFill>
                  <a:srgbClr val="000000"/>
                </a:solidFill>
              </a:rPr>
              <a:t>- </a:t>
            </a:r>
            <a:r>
              <a:rPr i="1" lang="en" sz="1800" u="sng">
                <a:solidFill>
                  <a:srgbClr val="000000"/>
                </a:solidFill>
              </a:rPr>
              <a:t>User Interface</a:t>
            </a:r>
            <a:r>
              <a:rPr lang="en" sz="1800">
                <a:solidFill>
                  <a:srgbClr val="000000"/>
                </a:solidFill>
              </a:rPr>
              <a:t>:</a:t>
            </a:r>
            <a:r>
              <a:rPr lang="en" sz="1800"/>
              <a:t> It contains classes for each of the forms that the actor use to communicate with the System. Boundary classes exist to support login, maintaining personal info, viewing visual heartbeat records, and viewing audio heartbeat records.</a:t>
            </a:r>
            <a:endParaRPr sz="1800">
              <a:solidFill>
                <a:srgbClr val="000000"/>
              </a:solidFill>
            </a:endParaRPr>
          </a:p>
          <a:p>
            <a:pPr indent="0" lvl="0" marL="457200" rtl="0" algn="l">
              <a:spcBef>
                <a:spcPts val="0"/>
              </a:spcBef>
              <a:spcAft>
                <a:spcPts val="0"/>
              </a:spcAft>
              <a:buNone/>
            </a:pPr>
            <a:r>
              <a:rPr lang="en" sz="1800"/>
              <a:t>- </a:t>
            </a:r>
            <a:r>
              <a:rPr i="1" lang="en" sz="1800" u="sng"/>
              <a:t>Business Services: </a:t>
            </a:r>
            <a:r>
              <a:rPr lang="en" sz="1800">
                <a:solidFill>
                  <a:srgbClr val="000000"/>
                </a:solidFill>
              </a:rPr>
              <a:t> It contains control classes for interfacing with the controlling user registration of an account, and managing the user records.</a:t>
            </a:r>
            <a:endParaRPr sz="1800">
              <a:solidFill>
                <a:srgbClr val="000000"/>
              </a:solidFill>
            </a:endParaRPr>
          </a:p>
          <a:p>
            <a:pPr indent="-342900" lvl="0" marL="457200" rtl="0" algn="l">
              <a:spcBef>
                <a:spcPts val="0"/>
              </a:spcBef>
              <a:spcAft>
                <a:spcPts val="0"/>
              </a:spcAft>
              <a:buClr>
                <a:srgbClr val="000000"/>
              </a:buClr>
              <a:buSzPts val="1800"/>
              <a:buFont typeface="Arial"/>
              <a:buChar char="●"/>
            </a:pPr>
            <a:r>
              <a:rPr i="1" lang="en" sz="1800" u="sng">
                <a:solidFill>
                  <a:srgbClr val="000000"/>
                </a:solidFill>
                <a:latin typeface="Arial"/>
                <a:ea typeface="Arial"/>
                <a:cs typeface="Arial"/>
                <a:sym typeface="Arial"/>
              </a:rPr>
              <a:t>Process View:</a:t>
            </a:r>
            <a:r>
              <a:rPr lang="en" sz="1800">
                <a:solidFill>
                  <a:srgbClr val="000000"/>
                </a:solidFill>
              </a:rPr>
              <a:t> It describes the tasks involved in the system's execution, their interactions and configurations.The Process Model illustrates the classes organized as executable processes. Processes exist to support user registration and functions, and get records.</a:t>
            </a:r>
            <a:endParaRPr sz="1800">
              <a:solidFill>
                <a:srgbClr val="000000"/>
              </a:solidFill>
            </a:endParaRPr>
          </a:p>
          <a:p>
            <a:pPr indent="-342900" lvl="0" marL="457200" rtl="0" algn="l">
              <a:spcBef>
                <a:spcPts val="0"/>
              </a:spcBef>
              <a:spcAft>
                <a:spcPts val="0"/>
              </a:spcAft>
              <a:buClr>
                <a:srgbClr val="000000"/>
              </a:buClr>
              <a:buSzPts val="1800"/>
              <a:buFont typeface="Arial"/>
              <a:buChar char="●"/>
            </a:pPr>
            <a:r>
              <a:rPr i="1" lang="en" sz="1800" u="sng">
                <a:solidFill>
                  <a:srgbClr val="000000"/>
                </a:solidFill>
                <a:latin typeface="Arial"/>
                <a:ea typeface="Arial"/>
                <a:cs typeface="Arial"/>
                <a:sym typeface="Arial"/>
              </a:rPr>
              <a:t>Development view: </a:t>
            </a:r>
            <a:r>
              <a:rPr lang="en" sz="1800">
                <a:solidFill>
                  <a:srgbClr val="000000"/>
                </a:solidFill>
              </a:rPr>
              <a:t>It describes the various physical nodes for the most typical platform configurations. Also describes the allocation of tasks (from the Process View) to the physical nodes. This includes Baby Heart node which is central node and has threads to log device, heartbeat display, audio display, network interface which is connected to the network server, record printer and heartbeat detectors which gives out processing and memory storage. </a:t>
            </a:r>
            <a:endParaRPr sz="1800">
              <a:solidFill>
                <a:srgbClr val="000000"/>
              </a:solidFill>
            </a:endParaRPr>
          </a:p>
          <a:p>
            <a:pPr indent="0" lvl="0" marL="457200" rtl="0" algn="l">
              <a:spcBef>
                <a:spcPts val="0"/>
              </a:spcBef>
              <a:spcAft>
                <a:spcPts val="0"/>
              </a:spcAft>
              <a:buNone/>
            </a:pPr>
            <a:r>
              <a:t/>
            </a:r>
            <a:endParaRPr sz="18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265500" y="194625"/>
            <a:ext cx="4045200" cy="82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Size and Performance</a:t>
            </a:r>
            <a:endParaRPr sz="3300"/>
          </a:p>
        </p:txBody>
      </p:sp>
      <p:sp>
        <p:nvSpPr>
          <p:cNvPr id="110" name="Google Shape;110;p20"/>
          <p:cNvSpPr txBox="1"/>
          <p:nvPr>
            <p:ph idx="1" type="subTitle"/>
          </p:nvPr>
        </p:nvSpPr>
        <p:spPr>
          <a:xfrm>
            <a:off x="60500" y="924975"/>
            <a:ext cx="4460400" cy="41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software architecture supports the key sizing and timing requirements.</a:t>
            </a:r>
            <a:endParaRPr sz="1800"/>
          </a:p>
          <a:p>
            <a:pPr indent="-317500" lvl="0" marL="457200" marR="381000" rtl="0" algn="l">
              <a:lnSpc>
                <a:spcPct val="115000"/>
              </a:lnSpc>
              <a:spcBef>
                <a:spcPts val="1200"/>
              </a:spcBef>
              <a:spcAft>
                <a:spcPts val="0"/>
              </a:spcAft>
              <a:buSzPts val="1400"/>
              <a:buAutoNum type="arabicPeriod"/>
            </a:pPr>
            <a:r>
              <a:rPr lang="en" sz="1400"/>
              <a:t>The system shall support up to 2000 simultaneous users against the central database at any given time, and up to 500 simultaneous users against the local servers at any one time.</a:t>
            </a:r>
            <a:endParaRPr sz="1400"/>
          </a:p>
          <a:p>
            <a:pPr indent="-317500" lvl="0" marL="457200" marR="381000" rtl="0" algn="l">
              <a:lnSpc>
                <a:spcPct val="115000"/>
              </a:lnSpc>
              <a:spcBef>
                <a:spcPts val="0"/>
              </a:spcBef>
              <a:spcAft>
                <a:spcPts val="0"/>
              </a:spcAft>
              <a:buSzPts val="1400"/>
              <a:buAutoNum type="arabicPeriod"/>
            </a:pPr>
            <a:r>
              <a:rPr lang="en" sz="1400"/>
              <a:t>The system shall provide access to the record database with no more than a 10 second latency.</a:t>
            </a:r>
            <a:endParaRPr sz="1400"/>
          </a:p>
          <a:p>
            <a:pPr indent="-317500" lvl="0" marL="457200" marR="381000" rtl="0" algn="l">
              <a:lnSpc>
                <a:spcPct val="115000"/>
              </a:lnSpc>
              <a:spcBef>
                <a:spcPts val="0"/>
              </a:spcBef>
              <a:spcAft>
                <a:spcPts val="0"/>
              </a:spcAft>
              <a:buSzPts val="1400"/>
              <a:buAutoNum type="arabicPeriod"/>
            </a:pPr>
            <a:r>
              <a:rPr lang="en" sz="1400"/>
              <a:t>The system must be able to display heartbeats every second.</a:t>
            </a:r>
            <a:endParaRPr sz="1400"/>
          </a:p>
          <a:p>
            <a:pPr indent="-317500" lvl="0" marL="457200" marR="381000" rtl="0" algn="l">
              <a:lnSpc>
                <a:spcPct val="115000"/>
              </a:lnSpc>
              <a:spcBef>
                <a:spcPts val="0"/>
              </a:spcBef>
              <a:spcAft>
                <a:spcPts val="0"/>
              </a:spcAft>
              <a:buSzPts val="1400"/>
              <a:buAutoNum type="arabicPeriod"/>
            </a:pPr>
            <a:r>
              <a:rPr lang="en" sz="1400"/>
              <a:t>The recording and saving portion shall require minimum 2TB RAM.</a:t>
            </a:r>
            <a:endParaRPr sz="1400"/>
          </a:p>
          <a:p>
            <a:pPr indent="0" lvl="0" marL="0" rtl="0" algn="l">
              <a:lnSpc>
                <a:spcPct val="115000"/>
              </a:lnSpc>
              <a:spcBef>
                <a:spcPts val="120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b="1" sz="1400"/>
          </a:p>
        </p:txBody>
      </p:sp>
      <p:sp>
        <p:nvSpPr>
          <p:cNvPr id="111" name="Google Shape;111;p20"/>
          <p:cNvSpPr txBox="1"/>
          <p:nvPr>
            <p:ph idx="2" type="body"/>
          </p:nvPr>
        </p:nvSpPr>
        <p:spPr>
          <a:xfrm>
            <a:off x="4460575" y="631050"/>
            <a:ext cx="4763100" cy="4461000"/>
          </a:xfrm>
          <a:prstGeom prst="rect">
            <a:avLst/>
          </a:prstGeom>
        </p:spPr>
        <p:txBody>
          <a:bodyPr anchorCtr="0" anchor="ctr" bIns="91425" lIns="91425" spcFirstLastPara="1" rIns="91425" wrap="square" tIns="91425">
            <a:noAutofit/>
          </a:bodyPr>
          <a:lstStyle/>
          <a:p>
            <a:pPr indent="0" lvl="0" marL="0" rtl="0" algn="l">
              <a:spcBef>
                <a:spcPts val="1200"/>
              </a:spcBef>
              <a:spcAft>
                <a:spcPts val="0"/>
              </a:spcAft>
              <a:buNone/>
            </a:pPr>
            <a:r>
              <a:t/>
            </a:r>
            <a:endParaRPr sz="1400">
              <a:solidFill>
                <a:srgbClr val="FFFFFF"/>
              </a:solidFill>
            </a:endParaRPr>
          </a:p>
          <a:p>
            <a:pPr indent="0" lvl="0" marL="0" rtl="0" algn="l">
              <a:spcBef>
                <a:spcPts val="1200"/>
              </a:spcBef>
              <a:spcAft>
                <a:spcPts val="0"/>
              </a:spcAft>
              <a:buNone/>
            </a:pPr>
            <a:r>
              <a:t/>
            </a:r>
            <a:endParaRPr sz="1400">
              <a:solidFill>
                <a:srgbClr val="FFFFFF"/>
              </a:solidFill>
            </a:endParaRPr>
          </a:p>
          <a:p>
            <a:pPr indent="-323850" lvl="0" marL="457200" rtl="0" algn="l">
              <a:spcBef>
                <a:spcPts val="1200"/>
              </a:spcBef>
              <a:spcAft>
                <a:spcPts val="0"/>
              </a:spcAft>
              <a:buClr>
                <a:srgbClr val="FFFFFF"/>
              </a:buClr>
              <a:buSzPts val="1500"/>
              <a:buAutoNum type="arabicPeriod"/>
            </a:pPr>
            <a:r>
              <a:rPr lang="en" sz="1500">
                <a:solidFill>
                  <a:srgbClr val="FFFFFF"/>
                </a:solidFill>
              </a:rPr>
              <a:t>The user interface of the Baby Heart System shall be designed for ease-of-use and shall be appropriate for a computer-literate user community with no additional training on the System.</a:t>
            </a:r>
            <a:endParaRPr sz="1500">
              <a:solidFill>
                <a:srgbClr val="FFFFFF"/>
              </a:solidFill>
            </a:endParaRPr>
          </a:p>
          <a:p>
            <a:pPr indent="-323850" lvl="0" marL="457200" rtl="0" algn="l">
              <a:spcBef>
                <a:spcPts val="0"/>
              </a:spcBef>
              <a:spcAft>
                <a:spcPts val="0"/>
              </a:spcAft>
              <a:buClr>
                <a:srgbClr val="FFFFFF"/>
              </a:buClr>
              <a:buSzPts val="1500"/>
              <a:buAutoNum type="arabicPeriod"/>
            </a:pPr>
            <a:r>
              <a:rPr lang="en" sz="1500">
                <a:solidFill>
                  <a:srgbClr val="FFFFFF"/>
                </a:solidFill>
              </a:rPr>
              <a:t>Each feature of the Baby Heart System shall have built-in online help for the user. Online Help shall include step by step instructions on using the System. Online Help shall include definitions for terms and acronyms.</a:t>
            </a:r>
            <a:endParaRPr sz="1500">
              <a:solidFill>
                <a:srgbClr val="FFFFFF"/>
              </a:solidFill>
            </a:endParaRPr>
          </a:p>
          <a:p>
            <a:pPr indent="-323850" lvl="0" marL="457200" rtl="0" algn="l">
              <a:spcBef>
                <a:spcPts val="0"/>
              </a:spcBef>
              <a:spcAft>
                <a:spcPts val="0"/>
              </a:spcAft>
              <a:buClr>
                <a:srgbClr val="FFFFFF"/>
              </a:buClr>
              <a:buSzPts val="1500"/>
              <a:buAutoNum type="arabicPeriod"/>
            </a:pPr>
            <a:r>
              <a:rPr lang="en" sz="1500">
                <a:solidFill>
                  <a:srgbClr val="FFFFFF"/>
                </a:solidFill>
              </a:rPr>
              <a:t>The system shall be available 24 hours a day, 7 days a week. There shall be no more than 4% down time.</a:t>
            </a:r>
            <a:endParaRPr sz="1500">
              <a:solidFill>
                <a:srgbClr val="FFFFFF"/>
              </a:solidFill>
            </a:endParaRPr>
          </a:p>
          <a:p>
            <a:pPr indent="-323850" lvl="0" marL="457200" rtl="0" algn="l">
              <a:spcBef>
                <a:spcPts val="0"/>
              </a:spcBef>
              <a:spcAft>
                <a:spcPts val="0"/>
              </a:spcAft>
              <a:buClr>
                <a:srgbClr val="FFFFFF"/>
              </a:buClr>
              <a:buSzPts val="1500"/>
              <a:buAutoNum type="arabicPeriod"/>
            </a:pPr>
            <a:r>
              <a:rPr lang="en" sz="1500">
                <a:solidFill>
                  <a:srgbClr val="FFFFFF"/>
                </a:solidFill>
              </a:rPr>
              <a:t>Mean Time Between Failures shall exceed 300 hours.</a:t>
            </a:r>
            <a:endParaRPr sz="1500">
              <a:solidFill>
                <a:srgbClr val="FFFFFF"/>
              </a:solidFill>
            </a:endParaRPr>
          </a:p>
          <a:p>
            <a:pPr indent="0" lvl="0" marL="0" rtl="0" algn="l">
              <a:spcBef>
                <a:spcPts val="1200"/>
              </a:spcBef>
              <a:spcAft>
                <a:spcPts val="0"/>
              </a:spcAft>
              <a:buClr>
                <a:schemeClr val="dk1"/>
              </a:buClr>
              <a:buSzPts val="1100"/>
              <a:buFont typeface="Arial"/>
              <a:buNone/>
            </a:pPr>
            <a:r>
              <a:t/>
            </a:r>
            <a:endParaRPr sz="1500">
              <a:solidFill>
                <a:srgbClr val="FFFFFF"/>
              </a:solidFill>
            </a:endParaRPr>
          </a:p>
          <a:p>
            <a:pPr indent="0" lvl="0" marL="0" rtl="0" algn="l">
              <a:spcBef>
                <a:spcPts val="0"/>
              </a:spcBef>
              <a:spcAft>
                <a:spcPts val="1600"/>
              </a:spcAft>
              <a:buNone/>
            </a:pPr>
            <a:r>
              <a:t/>
            </a:r>
            <a:endParaRPr sz="1400">
              <a:solidFill>
                <a:srgbClr val="FFFFFF"/>
              </a:solidFill>
            </a:endParaRPr>
          </a:p>
        </p:txBody>
      </p:sp>
      <p:sp>
        <p:nvSpPr>
          <p:cNvPr id="112" name="Google Shape;112;p20"/>
          <p:cNvSpPr txBox="1"/>
          <p:nvPr/>
        </p:nvSpPr>
        <p:spPr>
          <a:xfrm>
            <a:off x="5589925" y="-164225"/>
            <a:ext cx="2689500" cy="50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latin typeface="Old Standard TT"/>
                <a:ea typeface="Old Standard TT"/>
                <a:cs typeface="Old Standard TT"/>
                <a:sym typeface="Old Standard TT"/>
              </a:rPr>
              <a:t>  </a:t>
            </a:r>
            <a:r>
              <a:rPr lang="en" sz="4800">
                <a:solidFill>
                  <a:srgbClr val="FFFFFF"/>
                </a:solidFill>
                <a:latin typeface="Old Standard TT"/>
                <a:ea typeface="Old Standard TT"/>
                <a:cs typeface="Old Standard TT"/>
                <a:sym typeface="Old Standard TT"/>
              </a:rPr>
              <a:t>Quality</a:t>
            </a:r>
            <a:endParaRPr sz="4800">
              <a:solidFill>
                <a:srgbClr val="FFFFFF"/>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59950" y="0"/>
            <a:ext cx="8590200" cy="5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solidFill>
                  <a:srgbClr val="B45F06"/>
                </a:solidFill>
              </a:rPr>
              <a:t>Patterns for Object Oriented Design</a:t>
            </a:r>
            <a:endParaRPr sz="4200">
              <a:solidFill>
                <a:srgbClr val="B45F06"/>
              </a:solidFill>
            </a:endParaRPr>
          </a:p>
        </p:txBody>
      </p:sp>
      <p:sp>
        <p:nvSpPr>
          <p:cNvPr id="118" name="Google Shape;118;p21"/>
          <p:cNvSpPr txBox="1"/>
          <p:nvPr/>
        </p:nvSpPr>
        <p:spPr>
          <a:xfrm>
            <a:off x="-90750" y="432300"/>
            <a:ext cx="9325500" cy="471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Old Standard TT"/>
              <a:buChar char="❖"/>
            </a:pPr>
            <a:r>
              <a:rPr i="1" lang="en" u="sng">
                <a:solidFill>
                  <a:srgbClr val="FFFFFF"/>
                </a:solidFill>
                <a:latin typeface="Old Standard TT"/>
                <a:ea typeface="Old Standard TT"/>
                <a:cs typeface="Old Standard TT"/>
                <a:sym typeface="Old Standard TT"/>
              </a:rPr>
              <a:t>Context model:</a:t>
            </a:r>
            <a:r>
              <a:rPr lang="en">
                <a:solidFill>
                  <a:srgbClr val="FFFFFF"/>
                </a:solidFill>
                <a:latin typeface="Old Standard TT"/>
                <a:ea typeface="Old Standard TT"/>
                <a:cs typeface="Old Standard TT"/>
                <a:sym typeface="Old Standard TT"/>
              </a:rPr>
              <a:t> This model conveys the system boundaries, which means what lies inside and outside the system. Baby Heart system uses activity diagram, the system confirms if two heartbeats are detected, record it in the system and report to the system. Then the system decides between two option if the heartbeats are detected at two different rates and are differentiated, it will record the visual of the heartbeat as well as audio of the baby’s heartbeat using LED device and transducer respectively, otherwise display that the other heartbeat is not detected and consult to the doctor. Thus, when the case goes out to the hospital that lies outside the system. </a:t>
            </a:r>
            <a:endParaRPr>
              <a:solidFill>
                <a:srgbClr val="FFFFFF"/>
              </a:solidFill>
              <a:latin typeface="Old Standard TT"/>
              <a:ea typeface="Old Standard TT"/>
              <a:cs typeface="Old Standard TT"/>
              <a:sym typeface="Old Standard TT"/>
            </a:endParaRPr>
          </a:p>
          <a:p>
            <a:pPr indent="-317500" lvl="0" marL="457200" rtl="0" algn="l">
              <a:spcBef>
                <a:spcPts val="0"/>
              </a:spcBef>
              <a:spcAft>
                <a:spcPts val="0"/>
              </a:spcAft>
              <a:buClr>
                <a:srgbClr val="FFFFFF"/>
              </a:buClr>
              <a:buSzPts val="1400"/>
              <a:buFont typeface="Old Standard TT"/>
              <a:buChar char="❖"/>
            </a:pPr>
            <a:r>
              <a:rPr i="1" lang="en" u="sng">
                <a:solidFill>
                  <a:srgbClr val="FFFFFF"/>
                </a:solidFill>
                <a:latin typeface="Old Standard TT"/>
                <a:ea typeface="Old Standard TT"/>
                <a:cs typeface="Old Standard TT"/>
                <a:sym typeface="Old Standard TT"/>
              </a:rPr>
              <a:t>Structural model:</a:t>
            </a:r>
            <a:r>
              <a:rPr lang="en">
                <a:solidFill>
                  <a:srgbClr val="FFFFFF"/>
                </a:solidFill>
                <a:latin typeface="Old Standard TT"/>
                <a:ea typeface="Old Standard TT"/>
                <a:cs typeface="Old Standard TT"/>
                <a:sym typeface="Old Standard TT"/>
              </a:rPr>
              <a:t> This model shows the organization of the system and discusses the flow and design of the architecture. It uses class diagrams that have 1-1, 1-many, and many-many relationships between the classes. In the Baby Heart system, mothers personal info class has 1-1 relationship with with class mother. It contains name, doctor info, current pregnancy month, delivery due date, health conditions, and clinic/hospital. </a:t>
            </a:r>
            <a:endParaRPr>
              <a:solidFill>
                <a:srgbClr val="FFFFFF"/>
              </a:solidFill>
              <a:latin typeface="Old Standard TT"/>
              <a:ea typeface="Old Standard TT"/>
              <a:cs typeface="Old Standard TT"/>
              <a:sym typeface="Old Standard TT"/>
            </a:endParaRPr>
          </a:p>
          <a:p>
            <a:pPr indent="-317500" lvl="0" marL="457200" rtl="0" algn="l">
              <a:spcBef>
                <a:spcPts val="0"/>
              </a:spcBef>
              <a:spcAft>
                <a:spcPts val="0"/>
              </a:spcAft>
              <a:buClr>
                <a:srgbClr val="FFFFFF"/>
              </a:buClr>
              <a:buSzPts val="1400"/>
              <a:buFont typeface="Old Standard TT"/>
              <a:buChar char="❖"/>
            </a:pPr>
            <a:r>
              <a:rPr i="1" lang="en" u="sng">
                <a:solidFill>
                  <a:srgbClr val="FFFFFF"/>
                </a:solidFill>
                <a:latin typeface="Old Standard TT"/>
                <a:ea typeface="Old Standard TT"/>
                <a:cs typeface="Old Standard TT"/>
                <a:sym typeface="Old Standard TT"/>
              </a:rPr>
              <a:t>Behavioral model:</a:t>
            </a:r>
            <a:r>
              <a:rPr lang="en">
                <a:solidFill>
                  <a:srgbClr val="FFFFFF"/>
                </a:solidFill>
                <a:latin typeface="Old Standard TT"/>
                <a:ea typeface="Old Standard TT"/>
                <a:cs typeface="Old Standard TT"/>
                <a:sym typeface="Old Standard TT"/>
              </a:rPr>
              <a:t> The model conveys what happens and what is supposed to happen when the system responds to stimuli from its environment. It uses data-driven, and event-driven models. If the data shows that the heartbeat of a baby is not detected or abnormal heartbeat is detected then the system displays that no second heartbeat or abnormal heartbeat respectively is detected and tells the user to consult doctor. As for event-driven model, if mother gets into unusual situation physically, then the system will display the information to the user.</a:t>
            </a:r>
            <a:endParaRPr>
              <a:solidFill>
                <a:srgbClr val="FFFFFF"/>
              </a:solidFill>
              <a:latin typeface="Old Standard TT"/>
              <a:ea typeface="Old Standard TT"/>
              <a:cs typeface="Old Standard TT"/>
              <a:sym typeface="Old Standard TT"/>
            </a:endParaRPr>
          </a:p>
          <a:p>
            <a:pPr indent="-317500" lvl="0" marL="457200" rtl="0" algn="l">
              <a:spcBef>
                <a:spcPts val="0"/>
              </a:spcBef>
              <a:spcAft>
                <a:spcPts val="0"/>
              </a:spcAft>
              <a:buClr>
                <a:srgbClr val="FFFFFF"/>
              </a:buClr>
              <a:buSzPts val="1400"/>
              <a:buFont typeface="Old Standard TT"/>
              <a:buChar char="❖"/>
            </a:pPr>
            <a:r>
              <a:rPr i="1" lang="en" u="sng">
                <a:solidFill>
                  <a:srgbClr val="FFFFFF"/>
                </a:solidFill>
                <a:latin typeface="Old Standard TT"/>
                <a:ea typeface="Old Standard TT"/>
                <a:cs typeface="Old Standard TT"/>
                <a:sym typeface="Old Standard TT"/>
              </a:rPr>
              <a:t>Interaction model:</a:t>
            </a:r>
            <a:r>
              <a:rPr lang="en">
                <a:solidFill>
                  <a:srgbClr val="FFFFFF"/>
                </a:solidFill>
                <a:latin typeface="Old Standard TT"/>
                <a:ea typeface="Old Standard TT"/>
                <a:cs typeface="Old Standard TT"/>
                <a:sym typeface="Old Standard TT"/>
              </a:rPr>
              <a:t> This model reveals the communication between the users and the system. It uses sequence diagram that shows the interaction between the user and the system. The user make an account to get an access to the system and then personal information input by the user is used by the system. The data gained from the users body through the system is used to display the output such as a message or the visual and audio of the heartbeat.</a:t>
            </a:r>
            <a:endParaRPr>
              <a:solidFill>
                <a:srgbClr val="FFFFFF"/>
              </a:solidFill>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